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041" r:id="rId1"/>
  </p:sldMasterIdLst>
  <p:notesMasterIdLst>
    <p:notesMasterId r:id="rId2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80" r:id="rId20"/>
    <p:sldId id="285" r:id="rId21"/>
    <p:sldId id="286" r:id="rId22"/>
    <p:sldId id="282" r:id="rId23"/>
    <p:sldId id="284" r:id="rId24"/>
    <p:sldId id="283" r:id="rId2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4"/>
    <p:restoredTop sz="57730"/>
  </p:normalViewPr>
  <p:slideViewPr>
    <p:cSldViewPr snapToGrid="0" snapToObjects="1">
      <p:cViewPr varScale="1">
        <p:scale>
          <a:sx n="57" d="100"/>
          <a:sy n="57" d="100"/>
        </p:scale>
        <p:origin x="1672" y="168"/>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DA3AF-F8C1-D448-A859-1BAB37EBACCA}" type="datetimeFigureOut">
              <a:rPr kumimoji="1" lang="zh-CN" altLang="en-US" smtClean="0"/>
              <a:t>2021/9/6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CDAC54E-EFB0-274E-9F84-9310C5CD9F4F}" type="slidenum">
              <a:rPr kumimoji="1" lang="zh-CN" altLang="en-US" smtClean="0"/>
              <a:t>‹#›</a:t>
            </a:fld>
            <a:endParaRPr kumimoji="1" lang="zh-CN" altLang="en-US"/>
          </a:p>
        </p:txBody>
      </p:sp>
    </p:spTree>
    <p:extLst>
      <p:ext uri="{BB962C8B-B14F-4D97-AF65-F5344CB8AC3E}">
        <p14:creationId xmlns:p14="http://schemas.microsoft.com/office/powerpoint/2010/main" val="14356811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a:t>
            </a:fld>
            <a:endParaRPr kumimoji="1" lang="zh-CN" altLang="en-US"/>
          </a:p>
        </p:txBody>
      </p:sp>
    </p:spTree>
    <p:extLst>
      <p:ext uri="{BB962C8B-B14F-4D97-AF65-F5344CB8AC3E}">
        <p14:creationId xmlns:p14="http://schemas.microsoft.com/office/powerpoint/2010/main" val="31033667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Now I will state how I implemented this project.</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10</a:t>
            </a:fld>
            <a:endParaRPr kumimoji="1" lang="zh-CN" altLang="en-US"/>
          </a:p>
        </p:txBody>
      </p:sp>
    </p:spTree>
    <p:extLst>
      <p:ext uri="{BB962C8B-B14F-4D97-AF65-F5344CB8AC3E}">
        <p14:creationId xmlns:p14="http://schemas.microsoft.com/office/powerpoint/2010/main" val="31312759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Firstly I select the interest time and interest area for study. The time is 2011 to 2018 and the area is as the figure shows. I grid the interest area in 40 multiply 40 shape and each gridding region approximates to be square with 7 km in length.</a:t>
            </a:r>
          </a:p>
          <a:p>
            <a:r>
              <a:rPr kumimoji="1" lang="en-US" altLang="zh-CN" dirty="0"/>
              <a:t>By the gridding, I got 1600 samples and each of them represents one of the gridding regions in interest area. The target variable is based on seismicity, which represents the earthquake occurrence in spatial distribution. I assigned each gridding region a value of one if there is at least one earthquake occurred. Otherwise, if no earthquake occurred in this gridding region, we assigned it a value of zero.</a:t>
            </a:r>
          </a:p>
          <a:p>
            <a:r>
              <a:rPr kumimoji="1" lang="en-US" altLang="zh-CN" dirty="0"/>
              <a:t>In the end, we have 680 seismic regions and 920 nonseismic regions in generated datasets.</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11</a:t>
            </a:fld>
            <a:endParaRPr kumimoji="1" lang="zh-CN" altLang="en-US"/>
          </a:p>
        </p:txBody>
      </p:sp>
    </p:spTree>
    <p:extLst>
      <p:ext uri="{BB962C8B-B14F-4D97-AF65-F5344CB8AC3E}">
        <p14:creationId xmlns:p14="http://schemas.microsoft.com/office/powerpoint/2010/main" val="37513502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For each gridding regions, we collect the industry data and geological information shown in this table. You can see we get 18 candidate features. It involved injections, wells, depth to basement and </a:t>
            </a:r>
            <a:r>
              <a:rPr lang="en-US" altLang="zh-CN" sz="1200" b="1" i="0" u="none" strike="noStrike" kern="1200" dirty="0">
                <a:solidFill>
                  <a:schemeClr val="tx1"/>
                </a:solidFill>
                <a:effectLst/>
                <a:latin typeface="+mn-lt"/>
                <a:ea typeface="+mn-ea"/>
                <a:cs typeface="+mn-cs"/>
              </a:rPr>
              <a:t>hydraulic</a:t>
            </a:r>
            <a:r>
              <a:rPr kumimoji="1" lang="en-US" altLang="zh-CN" sz="1200" b="1" i="0" u="none" strike="noStrike" kern="1200" dirty="0">
                <a:solidFill>
                  <a:schemeClr val="tx1"/>
                </a:solidFill>
                <a:effectLst/>
                <a:latin typeface="+mn-lt"/>
                <a:ea typeface="+mn-ea"/>
                <a:cs typeface="+mn-cs"/>
              </a:rPr>
              <a:t> fracturing activities.</a:t>
            </a:r>
            <a:endParaRPr lang="en-US" altLang="zh-CN" sz="1200" b="1"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12</a:t>
            </a:fld>
            <a:endParaRPr kumimoji="1" lang="zh-CN" altLang="en-US"/>
          </a:p>
        </p:txBody>
      </p:sp>
    </p:spTree>
    <p:extLst>
      <p:ext uri="{BB962C8B-B14F-4D97-AF65-F5344CB8AC3E}">
        <p14:creationId xmlns:p14="http://schemas.microsoft.com/office/powerpoint/2010/main" val="22755204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As for Models construction, we used two types of models: Neural Network model and logistic regression model.</a:t>
            </a:r>
          </a:p>
          <a:p>
            <a:endParaRPr kumimoji="1" lang="en-US" altLang="zh-CN" dirty="0"/>
          </a:p>
          <a:p>
            <a:r>
              <a:rPr kumimoji="1" lang="en-US" altLang="zh-CN" dirty="0"/>
              <a:t>we use a neural network model which has its input layer with 7 neurons, two hidden layers of 8 neurons per layer and an output layer with 2 neurons as shown in Figure. In general, 1-5 hidden layers will serve for most problems and using the same number of neurons for all hidden layers will suﬃce. Therefore, in this project, we choose to use two hidden layers and each layer has 8 neurons. </a:t>
            </a:r>
          </a:p>
          <a:p>
            <a:r>
              <a:rPr kumimoji="1" lang="en-US" altLang="zh-CN" dirty="0"/>
              <a:t>The input features used are also based on the feature selecting result. We had seven input features for our training model by feature selecting result. It’s taken for granted that we set the number of neurons to 7, which represents each input feature. Because earthquake prediction problem is a binary classiﬁcation, so the loss function is set to be cross entropy and we use two neurons in output layer which one output neuron per class. The output represents the probability of the classes (earthquake or no earthquake). The learning rate and the batch size is optimized choice based on the attempts. The optimizer we set Adam because it is commonly used and have </a:t>
            </a:r>
            <a:r>
              <a:rPr kumimoji="1" lang="en-US" altLang="zh-CN" sz="1200" b="0" i="0" u="none" strike="noStrike" kern="1200" dirty="0">
                <a:solidFill>
                  <a:schemeClr val="tx1"/>
                </a:solidFill>
                <a:effectLst/>
                <a:latin typeface="+mn-lt"/>
                <a:ea typeface="+mn-ea"/>
                <a:cs typeface="+mn-cs"/>
              </a:rPr>
              <a:t>f</a:t>
            </a:r>
            <a:r>
              <a:rPr lang="en-US" altLang="zh-CN" sz="1200" b="0" i="0" u="none" strike="noStrike" kern="1200" dirty="0">
                <a:solidFill>
                  <a:schemeClr val="tx1"/>
                </a:solidFill>
                <a:effectLst/>
                <a:latin typeface="+mn-lt"/>
                <a:ea typeface="+mn-ea"/>
                <a:cs typeface="+mn-cs"/>
              </a:rPr>
              <a:t>ast convergence rate.</a:t>
            </a:r>
          </a:p>
          <a:p>
            <a:endParaRPr kumimoji="1" lang="en-US" altLang="zh-CN" sz="1200" b="0" i="0" u="none" strike="noStrike" kern="1200" dirty="0">
              <a:solidFill>
                <a:schemeClr val="tx1"/>
              </a:solidFill>
              <a:effectLst/>
              <a:latin typeface="+mn-lt"/>
              <a:ea typeface="+mn-ea"/>
              <a:cs typeface="+mn-cs"/>
            </a:endParaRPr>
          </a:p>
          <a:p>
            <a:r>
              <a:rPr kumimoji="1" lang="en-US" altLang="zh-CN" sz="1200" b="0" i="0" u="none" strike="noStrike" kern="1200" dirty="0">
                <a:solidFill>
                  <a:schemeClr val="tx1"/>
                </a:solidFill>
                <a:effectLst/>
                <a:latin typeface="+mn-lt"/>
                <a:ea typeface="+mn-ea"/>
                <a:cs typeface="+mn-cs"/>
              </a:rPr>
              <a:t>For the logistic regression model, t</a:t>
            </a:r>
            <a:r>
              <a:rPr lang="en-US" altLang="zh-CN" sz="1200" b="0" i="0" u="none" strike="noStrike" kern="1200" dirty="0">
                <a:solidFill>
                  <a:schemeClr val="tx1"/>
                </a:solidFill>
                <a:effectLst/>
                <a:latin typeface="+mn-lt"/>
                <a:ea typeface="+mn-ea"/>
                <a:cs typeface="+mn-cs"/>
              </a:rPr>
              <a:t>here are few options that can be configured, and we used the methods in </a:t>
            </a:r>
            <a:r>
              <a:rPr lang="en-US" altLang="zh-CN" sz="1200" b="0" i="0" u="none" strike="noStrike" kern="1200" dirty="0" err="1">
                <a:solidFill>
                  <a:schemeClr val="tx1"/>
                </a:solidFill>
                <a:effectLst/>
                <a:latin typeface="+mn-lt"/>
                <a:ea typeface="+mn-ea"/>
                <a:cs typeface="+mn-cs"/>
              </a:rPr>
              <a:t>sklearn</a:t>
            </a:r>
            <a:r>
              <a:rPr lang="en-US" altLang="zh-CN" sz="1200" b="0" i="0" u="none" strike="noStrike" kern="1200" dirty="0">
                <a:solidFill>
                  <a:schemeClr val="tx1"/>
                </a:solidFill>
                <a:effectLst/>
                <a:latin typeface="+mn-lt"/>
                <a:ea typeface="+mn-ea"/>
                <a:cs typeface="+mn-cs"/>
              </a:rPr>
              <a:t> to build.</a:t>
            </a:r>
            <a:endParaRPr kumimoji="1" lang="en-US" altLang="zh-CN"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13</a:t>
            </a:fld>
            <a:endParaRPr kumimoji="1" lang="zh-CN" altLang="en-US"/>
          </a:p>
        </p:txBody>
      </p:sp>
    </p:spTree>
    <p:extLst>
      <p:ext uri="{BB962C8B-B14F-4D97-AF65-F5344CB8AC3E}">
        <p14:creationId xmlns:p14="http://schemas.microsoft.com/office/powerpoint/2010/main" val="42412865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 final part, I will demonstrate the implementation results of project.</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14</a:t>
            </a:fld>
            <a:endParaRPr kumimoji="1" lang="zh-CN" altLang="en-US"/>
          </a:p>
        </p:txBody>
      </p:sp>
    </p:spTree>
    <p:extLst>
      <p:ext uri="{BB962C8B-B14F-4D97-AF65-F5344CB8AC3E}">
        <p14:creationId xmlns:p14="http://schemas.microsoft.com/office/powerpoint/2010/main" val="2103352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visualization of all data in interest area and interest time are shown here. </a:t>
            </a:r>
          </a:p>
          <a:p>
            <a:endParaRPr kumimoji="1" lang="en-US" altLang="zh-CN" dirty="0"/>
          </a:p>
          <a:p>
            <a:r>
              <a:rPr kumimoji="1" lang="en-US" altLang="zh-CN" dirty="0"/>
              <a:t>we found a rough spatial correlation between some of them. We ﬁrstly compared the depth to basement with earthquake activities, we found the lower left regions of interest area has a thicker sedimentary rocks than upper right regions. It is can be inferred that the induced seismicity may be related to depth to basement. </a:t>
            </a:r>
          </a:p>
          <a:p>
            <a:endParaRPr kumimoji="1" lang="en-US" altLang="zh-CN" dirty="0"/>
          </a:p>
          <a:p>
            <a:r>
              <a:rPr kumimoji="1" lang="en-US" altLang="zh-CN" dirty="0"/>
              <a:t>Besides, the injection activities are similar to earthquakes activities in spatial distribution.</a:t>
            </a:r>
          </a:p>
          <a:p>
            <a:r>
              <a:rPr kumimoji="1" lang="en-US" altLang="zh-CN" dirty="0"/>
              <a:t>The three black rectangular regions (marked by 1 to 3) represents the activities dense area, which are highly similar in spatial distribution, even in small area as rectangular area 3.</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15</a:t>
            </a:fld>
            <a:endParaRPr kumimoji="1" lang="zh-CN" altLang="en-US"/>
          </a:p>
        </p:txBody>
      </p:sp>
    </p:spTree>
    <p:extLst>
      <p:ext uri="{BB962C8B-B14F-4D97-AF65-F5344CB8AC3E}">
        <p14:creationId xmlns:p14="http://schemas.microsoft.com/office/powerpoint/2010/main" val="35987789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This is the last iteration in feature selection process. You can see that I selected out 7 statistically significant features and all selected features have the VIF less than 5. It involved water volume of hydraulic fracturing activities, number of hydraulic fracturing activities, depth to basement, the depth of wells, number of injections under basement, the depth of injections and volume of injections.</a:t>
            </a:r>
          </a:p>
          <a:p>
            <a:r>
              <a:rPr kumimoji="1" lang="en-US" altLang="zh-CN" dirty="0"/>
              <a:t>This means we successfully eliminated features which are not statistically significant and there is also no high multicollinearity in selected features.</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16</a:t>
            </a:fld>
            <a:endParaRPr kumimoji="1" lang="zh-CN" altLang="en-US"/>
          </a:p>
        </p:txBody>
      </p:sp>
    </p:spTree>
    <p:extLst>
      <p:ext uri="{BB962C8B-B14F-4D97-AF65-F5344CB8AC3E}">
        <p14:creationId xmlns:p14="http://schemas.microsoft.com/office/powerpoint/2010/main" val="26808274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By the selected features, I used them to fit the logistic model and trained the neural network model. Then I used the measures introduced before to evaluate these two models. The results are show in table. </a:t>
            </a:r>
          </a:p>
          <a:p>
            <a:r>
              <a:rPr kumimoji="1" lang="en-US" altLang="zh-CN" dirty="0"/>
              <a:t>We can see for all regions in interest area, the prediction accuracy intuitively indicates that NN model performs better than LR model. Besides, the similar precision values indicates that two models have similar ability to predict accurately for all seismic predictions. However, these two models have a large difference in recall value. This means that for all real seismic regions, the NN model has the probability of 80.7% to predict accurately. But LR model only have a probability of 53% to predict accurately, which is a terrible performance for binary classiﬁcation problem. Because precision and recall are contradictory and we want them both high, I used the F1-score which is the harmonic mean of precision and recall. The F1-score indicates NN model has a better comprehensive performance than LR model.</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ROC and AUC can evaluate models without the affects of imbalance in datasets. The closer to left top </a:t>
            </a:r>
            <a:r>
              <a:rPr lang="en-US" altLang="zh-CN" sz="1200" b="1" i="0" u="none" strike="noStrike" kern="1200" dirty="0">
                <a:solidFill>
                  <a:schemeClr val="tx1"/>
                </a:solidFill>
                <a:effectLst/>
                <a:latin typeface="+mn-lt"/>
                <a:ea typeface="+mn-ea"/>
                <a:cs typeface="+mn-cs"/>
              </a:rPr>
              <a:t>corner</a:t>
            </a:r>
            <a:r>
              <a:rPr kumimoji="1" lang="en-US" altLang="zh-CN" sz="1200" b="1" i="0" u="none" strike="noStrike" kern="1200" dirty="0">
                <a:solidFill>
                  <a:schemeClr val="tx1"/>
                </a:solidFill>
                <a:effectLst/>
                <a:latin typeface="+mn-lt"/>
                <a:ea typeface="+mn-ea"/>
                <a:cs typeface="+mn-cs"/>
              </a:rPr>
              <a:t>, the performance better, which also corresponds to a larger AUC value. By the figure, we conclude that NN model also performs better than LR model </a:t>
            </a:r>
            <a:r>
              <a:rPr lang="en-US" altLang="zh-CN" sz="1200" b="0" i="0" u="none" strike="noStrike" kern="1200" dirty="0">
                <a:solidFill>
                  <a:schemeClr val="tx1"/>
                </a:solidFill>
                <a:effectLst/>
                <a:latin typeface="+mn-lt"/>
                <a:ea typeface="+mn-ea"/>
                <a:cs typeface="+mn-cs"/>
              </a:rPr>
              <a:t>considering the effect of imbalance in class distribution.</a:t>
            </a:r>
            <a:endParaRPr lang="en-US" altLang="zh-CN" sz="1200" b="1"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17</a:t>
            </a:fld>
            <a:endParaRPr kumimoji="1" lang="zh-CN" altLang="en-US"/>
          </a:p>
        </p:txBody>
      </p:sp>
    </p:spTree>
    <p:extLst>
      <p:ext uri="{BB962C8B-B14F-4D97-AF65-F5344CB8AC3E}">
        <p14:creationId xmlns:p14="http://schemas.microsoft.com/office/powerpoint/2010/main" val="19592002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mapping results of predictions by two models are shown in Figure. Generally, three dense regions distribution mentioned are correctly predicted, even though the precision of regional outline is poor. Both logistic regression and neural network model can predict the spatial distribution of major earthquake regional clusters. However, in terms of true positive rate, these two models performs greatly diﬀerently by predicted maps comparison with true map. We want true positive rate to be closer to 1 (equivalently false negative closer to 0), which means we want to predict out more seismic samples among true seismic samples. After all, in practice, we tend to regard a region at the risk of seismicity as seismic rather than nonseismic, in order to prevent the property damage and casualties. Through the true seismic map in Figure, all gridding regions in the two blocks marked as 1 and 2 are almost seismic. neural network model indeed selected out almost all true seismic regions in these two blocks, but logistic regression model performs not well and it wrongly predicts many seismic regions to be nonseismic. This is not an ideal predictor in actual use.</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18</a:t>
            </a:fld>
            <a:endParaRPr kumimoji="1" lang="zh-CN" altLang="en-US"/>
          </a:p>
        </p:txBody>
      </p:sp>
    </p:spTree>
    <p:extLst>
      <p:ext uri="{BB962C8B-B14F-4D97-AF65-F5344CB8AC3E}">
        <p14:creationId xmlns:p14="http://schemas.microsoft.com/office/powerpoint/2010/main" val="166602060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Through the feature importance analysis in LR model and NN model, we found the depth to basement is the key predictor of the spatial distribution of seismicity. It is consistent with both models that seismicity is largely promoted with the reduce in depth to basement. The amount of hydraulic fracturing and the depth of wells are also found important, but they have opposite correlation with seismicity among these two models, which require to be further investigated. Furthermore, water volume in base of HF is additionally considered to be important and negatively correlated with earthquake occurrence through NN model.</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19</a:t>
            </a:fld>
            <a:endParaRPr kumimoji="1" lang="zh-CN" altLang="en-US"/>
          </a:p>
        </p:txBody>
      </p:sp>
    </p:spTree>
    <p:extLst>
      <p:ext uri="{BB962C8B-B14F-4D97-AF65-F5344CB8AC3E}">
        <p14:creationId xmlns:p14="http://schemas.microsoft.com/office/powerpoint/2010/main" val="21442043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2</a:t>
            </a:fld>
            <a:endParaRPr kumimoji="1" lang="zh-CN" altLang="en-US"/>
          </a:p>
        </p:txBody>
      </p:sp>
    </p:spTree>
    <p:extLst>
      <p:ext uri="{BB962C8B-B14F-4D97-AF65-F5344CB8AC3E}">
        <p14:creationId xmlns:p14="http://schemas.microsoft.com/office/powerpoint/2010/main" val="9920164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22</a:t>
            </a:fld>
            <a:endParaRPr kumimoji="1" lang="zh-CN" altLang="en-US"/>
          </a:p>
        </p:txBody>
      </p:sp>
    </p:spTree>
    <p:extLst>
      <p:ext uri="{BB962C8B-B14F-4D97-AF65-F5344CB8AC3E}">
        <p14:creationId xmlns:p14="http://schemas.microsoft.com/office/powerpoint/2010/main" val="38935430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3</a:t>
            </a:fld>
            <a:endParaRPr kumimoji="1" lang="zh-CN" altLang="en-US"/>
          </a:p>
        </p:txBody>
      </p:sp>
    </p:spTree>
    <p:extLst>
      <p:ext uri="{BB962C8B-B14F-4D97-AF65-F5344CB8AC3E}">
        <p14:creationId xmlns:p14="http://schemas.microsoft.com/office/powerpoint/2010/main" val="29294485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Now I will describe the techniques and tools used in this project.</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4</a:t>
            </a:fld>
            <a:endParaRPr kumimoji="1" lang="zh-CN" altLang="en-US"/>
          </a:p>
        </p:txBody>
      </p:sp>
    </p:spTree>
    <p:extLst>
      <p:ext uri="{BB962C8B-B14F-4D97-AF65-F5344CB8AC3E}">
        <p14:creationId xmlns:p14="http://schemas.microsoft.com/office/powerpoint/2010/main" val="4109446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dirty="0">
                <a:solidFill>
                  <a:schemeClr val="tx1"/>
                </a:solidFill>
                <a:effectLst/>
                <a:latin typeface="+mn-lt"/>
                <a:ea typeface="+mn-ea"/>
                <a:cs typeface="+mn-cs"/>
              </a:rPr>
              <a:t>In coding, I used two main libraries to achieve the goal. The first is </a:t>
            </a:r>
            <a:r>
              <a:rPr lang="en-US" altLang="zh-CN" sz="1200" b="0" i="0" u="none" strike="noStrike" kern="1200" dirty="0" err="1">
                <a:solidFill>
                  <a:schemeClr val="tx1"/>
                </a:solidFill>
                <a:effectLst/>
                <a:latin typeface="+mn-lt"/>
                <a:ea typeface="+mn-ea"/>
                <a:cs typeface="+mn-cs"/>
              </a:rPr>
              <a:t>Pytorch</a:t>
            </a:r>
            <a:r>
              <a:rPr lang="en-US" altLang="zh-CN" sz="1200" b="0" i="0" u="none" strike="noStrike" kern="1200" dirty="0">
                <a:solidFill>
                  <a:schemeClr val="tx1"/>
                </a:solidFill>
                <a:effectLst/>
                <a:latin typeface="+mn-lt"/>
                <a:ea typeface="+mn-ea"/>
                <a:cs typeface="+mn-cs"/>
              </a:rPr>
              <a:t>, it is an optimized library for deep learning and tensor computation. I used it because it is convenient to construct neural network model with the feature of automatic derivation ([ˌ</a:t>
            </a:r>
            <a:r>
              <a:rPr lang="en-US" altLang="zh-CN" sz="1200" b="0" i="0" u="none" strike="noStrike" kern="1200" dirty="0" err="1">
                <a:solidFill>
                  <a:schemeClr val="tx1"/>
                </a:solidFill>
                <a:effectLst/>
                <a:latin typeface="+mn-lt"/>
                <a:ea typeface="+mn-ea"/>
                <a:cs typeface="+mn-cs"/>
              </a:rPr>
              <a:t>derɪˈveɪʃn</a:t>
            </a:r>
            <a:r>
              <a:rPr lang="en-US" altLang="zh-CN" sz="1200" b="0" i="0" u="none" strike="noStrike" kern="1200" dirty="0">
                <a:solidFill>
                  <a:schemeClr val="tx1"/>
                </a:solidFill>
                <a:effectLst/>
                <a:latin typeface="+mn-lt"/>
                <a:ea typeface="+mn-ea"/>
                <a:cs typeface="+mn-cs"/>
              </a:rPr>
              <a:t>]). The second library used is Captum. I used it for interpreting the importance of factors to </a:t>
            </a:r>
            <a:r>
              <a:rPr lang="en-US" altLang="zh-CN" sz="1200" b="0" i="0" u="none" strike="noStrike" kern="1200" dirty="0" err="1">
                <a:solidFill>
                  <a:schemeClr val="tx1"/>
                </a:solidFill>
                <a:effectLst/>
                <a:latin typeface="+mn-lt"/>
                <a:ea typeface="+mn-ea"/>
                <a:cs typeface="+mn-cs"/>
              </a:rPr>
              <a:t>earthquke</a:t>
            </a:r>
            <a:r>
              <a:rPr lang="en-US" altLang="zh-CN" sz="1200" b="0" i="0" u="none" strike="noStrike" kern="1200" dirty="0">
                <a:solidFill>
                  <a:schemeClr val="tx1"/>
                </a:solidFill>
                <a:effectLst/>
                <a:latin typeface="+mn-lt"/>
                <a:ea typeface="+mn-ea"/>
                <a:cs typeface="+mn-cs"/>
              </a:rPr>
              <a:t> occurrence. It supports many interpretability </a:t>
            </a:r>
            <a:r>
              <a:rPr lang="en-US" altLang="zh-CN" sz="1200" b="0" i="0" u="none" strike="noStrike" kern="1200" dirty="0" err="1">
                <a:solidFill>
                  <a:schemeClr val="tx1"/>
                </a:solidFill>
                <a:effectLst/>
                <a:latin typeface="+mn-lt"/>
                <a:ea typeface="+mn-ea"/>
                <a:cs typeface="+mn-cs"/>
              </a:rPr>
              <a:t>algorithoms</a:t>
            </a:r>
            <a:r>
              <a:rPr lang="en-US" altLang="zh-CN" sz="1200" b="0" i="0" u="none" strike="noStrike" kern="1200" dirty="0">
                <a:solidFill>
                  <a:schemeClr val="tx1"/>
                </a:solidFill>
                <a:effectLst/>
                <a:latin typeface="+mn-lt"/>
                <a:ea typeface="+mn-ea"/>
                <a:cs typeface="+mn-cs"/>
              </a:rPr>
              <a:t> and presents them by vision, text and more.</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5</a:t>
            </a:fld>
            <a:endParaRPr kumimoji="1" lang="zh-CN" altLang="en-US"/>
          </a:p>
        </p:txBody>
      </p:sp>
    </p:spTree>
    <p:extLst>
      <p:ext uri="{BB962C8B-B14F-4D97-AF65-F5344CB8AC3E}">
        <p14:creationId xmlns:p14="http://schemas.microsoft.com/office/powerpoint/2010/main" val="237466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Feedforward Neural Network is the shallowest form of neural network model. Regression methods can solve many problems. A single neuron in neural network is just a linear or logistic regression. </a:t>
            </a:r>
            <a:r>
              <a:rPr kumimoji="1" lang="en-US" altLang="zh-CN" sz="1200" b="0" i="0" u="none" strike="noStrike" kern="1200" dirty="0">
                <a:solidFill>
                  <a:schemeClr val="tx1"/>
                </a:solidFill>
                <a:effectLst/>
                <a:latin typeface="+mn-lt"/>
                <a:ea typeface="+mn-ea"/>
                <a:cs typeface="+mn-cs"/>
              </a:rPr>
              <a:t>It has input, weights and output.</a:t>
            </a: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6</a:t>
            </a:fld>
            <a:endParaRPr kumimoji="1" lang="zh-CN" altLang="en-US"/>
          </a:p>
        </p:txBody>
      </p:sp>
    </p:spTree>
    <p:extLst>
      <p:ext uri="{BB962C8B-B14F-4D97-AF65-F5344CB8AC3E}">
        <p14:creationId xmlns:p14="http://schemas.microsoft.com/office/powerpoint/2010/main" val="1782840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There are some complex mathematical functions that linear or logistic regression cannot represent... Such as complex nonlinear relationships. This is the reason I used it for this project. It is pretty suitable to deal with them.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Each layer neurons multiply its corresponding weights, then they are added each other and the sum is input into an activate function, this is the mapping from current layer to one neuron in next layer.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dirty="0">
                <a:solidFill>
                  <a:schemeClr val="tx1"/>
                </a:solidFill>
                <a:effectLst/>
                <a:latin typeface="+mn-lt"/>
                <a:ea typeface="+mn-ea"/>
                <a:cs typeface="+mn-cs"/>
              </a:rPr>
              <a:t>This calculation </a:t>
            </a:r>
            <a:r>
              <a:rPr lang="en-US" altLang="zh-CN" sz="1200" b="1" i="0" u="none" strike="noStrike" kern="1200" dirty="0">
                <a:solidFill>
                  <a:schemeClr val="tx1"/>
                </a:solidFill>
                <a:effectLst/>
                <a:latin typeface="+mn-lt"/>
                <a:ea typeface="+mn-ea"/>
                <a:cs typeface="+mn-cs"/>
              </a:rPr>
              <a:t>propagates from initial input layer to final output layer, </a:t>
            </a:r>
            <a:r>
              <a:rPr lang="en-US" altLang="zh-CN" sz="1200" b="0" i="0" u="none" strike="noStrike" kern="1200" dirty="0">
                <a:solidFill>
                  <a:schemeClr val="tx1"/>
                </a:solidFill>
                <a:effectLst/>
                <a:latin typeface="+mn-lt"/>
                <a:ea typeface="+mn-ea"/>
                <a:cs typeface="+mn-cs"/>
              </a:rPr>
              <a:t>which gives the ability to construct nonlinear complex relationships.</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7</a:t>
            </a:fld>
            <a:endParaRPr kumimoji="1" lang="zh-CN" altLang="en-US"/>
          </a:p>
        </p:txBody>
      </p:sp>
    </p:spTree>
    <p:extLst>
      <p:ext uri="{BB962C8B-B14F-4D97-AF65-F5344CB8AC3E}">
        <p14:creationId xmlns:p14="http://schemas.microsoft.com/office/powerpoint/2010/main" val="41672369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select statistically significant feature from candidate factors, we used the stepwise logistic regression with VIF checking.</a:t>
            </a:r>
          </a:p>
          <a:p>
            <a:r>
              <a:rPr kumimoji="1" lang="en-US" altLang="zh-CN" dirty="0"/>
              <a:t>Briefly, all features were initially excluded, Then, a feature is added in each iteration whilst keeping current features both satisfy p-value &lt;0.05. </a:t>
            </a:r>
          </a:p>
          <a:p>
            <a:r>
              <a:rPr kumimoji="1" lang="en-US" altLang="zh-CN" dirty="0"/>
              <a:t>Meanwhile, in each iteration, we also remains the VIF of current features &lt; 5, even some new added feature required to be eliminated.</a:t>
            </a:r>
          </a:p>
          <a:p>
            <a:r>
              <a:rPr kumimoji="1" lang="en-US" altLang="zh-CN" dirty="0"/>
              <a:t>This process continued until all features kept are statistically signiﬁcant.</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8</a:t>
            </a:fld>
            <a:endParaRPr kumimoji="1" lang="zh-CN" altLang="en-US"/>
          </a:p>
        </p:txBody>
      </p:sp>
    </p:spTree>
    <p:extLst>
      <p:ext uri="{BB962C8B-B14F-4D97-AF65-F5344CB8AC3E}">
        <p14:creationId xmlns:p14="http://schemas.microsoft.com/office/powerpoint/2010/main" val="2428672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the</a:t>
            </a:r>
            <a:r>
              <a:rPr kumimoji="1" lang="zh-CN" altLang="en-US" dirty="0"/>
              <a:t> </a:t>
            </a:r>
            <a:r>
              <a:rPr kumimoji="1" lang="en-US" altLang="zh-CN" dirty="0"/>
              <a:t>model evaluation part, we used many measures in machine-learning to evaluate the models.</a:t>
            </a:r>
          </a:p>
          <a:p>
            <a:r>
              <a:rPr kumimoji="1" lang="en-US" altLang="zh-CN" dirty="0"/>
              <a:t>The first is confusion matrix. It have four types which represent true negative prediction, false negative prediction, false positive prediction and true positive prediction. According to values of these four types. We calculated accuracy, precision, recall and F1-score to measure the performance of models. </a:t>
            </a:r>
          </a:p>
          <a:p>
            <a:r>
              <a:rPr kumimoji="1" lang="en-US" altLang="zh-CN" dirty="0"/>
              <a:t>Precision refers to</a:t>
            </a:r>
          </a:p>
          <a:p>
            <a:r>
              <a:rPr kumimoji="1" lang="en-US" altLang="zh-CN" dirty="0"/>
              <a:t>Recall refers to</a:t>
            </a:r>
          </a:p>
          <a:p>
            <a:r>
              <a:rPr kumimoji="1" lang="en-US" altLang="zh-CN" dirty="0"/>
              <a:t>Recall is used to</a:t>
            </a:r>
          </a:p>
          <a:p>
            <a:r>
              <a:rPr kumimoji="1" lang="en-US" altLang="zh-CN" dirty="0"/>
              <a:t>Then, we also plotted the ROC curve to evaluate models independent of class distribution. </a:t>
            </a:r>
            <a:endParaRPr kumimoji="1" lang="zh-CN" altLang="en-US" dirty="0"/>
          </a:p>
        </p:txBody>
      </p:sp>
      <p:sp>
        <p:nvSpPr>
          <p:cNvPr id="4" name="灯片编号占位符 3"/>
          <p:cNvSpPr>
            <a:spLocks noGrp="1"/>
          </p:cNvSpPr>
          <p:nvPr>
            <p:ph type="sldNum" sz="quarter" idx="5"/>
          </p:nvPr>
        </p:nvSpPr>
        <p:spPr/>
        <p:txBody>
          <a:bodyPr/>
          <a:lstStyle/>
          <a:p>
            <a:fld id="{8CDAC54E-EFB0-274E-9F84-9310C5CD9F4F}" type="slidenum">
              <a:rPr kumimoji="1" lang="zh-CN" altLang="en-US" smtClean="0"/>
              <a:t>9</a:t>
            </a:fld>
            <a:endParaRPr kumimoji="1" lang="zh-CN" altLang="en-US"/>
          </a:p>
        </p:txBody>
      </p:sp>
    </p:spTree>
    <p:extLst>
      <p:ext uri="{BB962C8B-B14F-4D97-AF65-F5344CB8AC3E}">
        <p14:creationId xmlns:p14="http://schemas.microsoft.com/office/powerpoint/2010/main" val="18122485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503645-DCFE-47FC-8A66-F9A45A422ED9}"/>
              </a:ext>
            </a:extLst>
          </p:cNvPr>
          <p:cNvSpPr>
            <a:spLocks noGrp="1"/>
          </p:cNvSpPr>
          <p:nvPr>
            <p:ph type="ctrTitle"/>
          </p:nvPr>
        </p:nvSpPr>
        <p:spPr>
          <a:xfrm>
            <a:off x="3221150" y="1247140"/>
            <a:ext cx="7891760" cy="3450844"/>
          </a:xfrm>
        </p:spPr>
        <p:txBody>
          <a:bodyPr anchor="t"/>
          <a:lstStyle>
            <a:lvl1pPr algn="l">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2AD509FA-7BD7-4D45-998F-0E43038F179C}"/>
              </a:ext>
            </a:extLst>
          </p:cNvPr>
          <p:cNvSpPr>
            <a:spLocks noGrp="1"/>
          </p:cNvSpPr>
          <p:nvPr>
            <p:ph type="subTitle" idx="1"/>
          </p:nvPr>
        </p:nvSpPr>
        <p:spPr>
          <a:xfrm>
            <a:off x="3221150" y="4818126"/>
            <a:ext cx="7891760" cy="1268984"/>
          </a:xfrm>
        </p:spPr>
        <p:txBody>
          <a:bodyPr anchor="b"/>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Rectangle 8">
            <a:extLst>
              <a:ext uri="{FF2B5EF4-FFF2-40B4-BE49-F238E27FC236}">
                <a16:creationId xmlns:a16="http://schemas.microsoft.com/office/drawing/2014/main" id="{2D03A0B2-4A2F-D846-A5E6-FB7CB9A031F7}"/>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7" name="Date Placeholder 6">
            <a:extLst>
              <a:ext uri="{FF2B5EF4-FFF2-40B4-BE49-F238E27FC236}">
                <a16:creationId xmlns:a16="http://schemas.microsoft.com/office/drawing/2014/main" id="{DDCFA51C-E4FE-4BF2-A2DD-E32DE57D8AD0}"/>
              </a:ext>
            </a:extLst>
          </p:cNvPr>
          <p:cNvSpPr>
            <a:spLocks noGrp="1"/>
          </p:cNvSpPr>
          <p:nvPr>
            <p:ph type="dt" sz="half" idx="10"/>
          </p:nvPr>
        </p:nvSpPr>
        <p:spPr/>
        <p:txBody>
          <a:bodyPr/>
          <a:lstStyle/>
          <a:p>
            <a:pPr algn="r"/>
            <a:fld id="{1449AA12-8195-4182-A7AC-2E7E59DFBDAF}" type="datetimeFigureOut">
              <a:rPr lang="en-US" smtClean="0"/>
              <a:pPr algn="r"/>
              <a:t>9/6/21</a:t>
            </a:fld>
            <a:endParaRPr lang="en-US"/>
          </a:p>
        </p:txBody>
      </p:sp>
      <p:sp>
        <p:nvSpPr>
          <p:cNvPr id="8" name="Footer Placeholder 7">
            <a:extLst>
              <a:ext uri="{FF2B5EF4-FFF2-40B4-BE49-F238E27FC236}">
                <a16:creationId xmlns:a16="http://schemas.microsoft.com/office/drawing/2014/main" id="{5A438448-FC2D-4A2F-B7C0-04AC50311EAA}"/>
              </a:ext>
            </a:extLst>
          </p:cNvPr>
          <p:cNvSpPr>
            <a:spLocks noGrp="1"/>
          </p:cNvSpPr>
          <p:nvPr>
            <p:ph type="ftr" sz="quarter" idx="11"/>
          </p:nvPr>
        </p:nvSpPr>
        <p:spPr>
          <a:xfrm>
            <a:off x="3221150" y="6292850"/>
            <a:ext cx="4114800" cy="365125"/>
          </a:xfrm>
        </p:spPr>
        <p:txBody>
          <a:bodyPr/>
          <a:lstStyle/>
          <a:p>
            <a:pPr algn="l"/>
            <a:endParaRPr lang="en-US" dirty="0"/>
          </a:p>
        </p:txBody>
      </p:sp>
      <p:sp>
        <p:nvSpPr>
          <p:cNvPr id="11" name="Slide Number Placeholder 10">
            <a:extLst>
              <a:ext uri="{FF2B5EF4-FFF2-40B4-BE49-F238E27FC236}">
                <a16:creationId xmlns:a16="http://schemas.microsoft.com/office/drawing/2014/main" id="{3B07C67E-EAD9-47D8-9559-4E091BC03BA8}"/>
              </a:ext>
            </a:extLst>
          </p:cNvPr>
          <p:cNvSpPr>
            <a:spLocks noGrp="1"/>
          </p:cNvSpPr>
          <p:nvPr>
            <p:ph type="sldNum" sz="quarter" idx="12"/>
          </p:nvPr>
        </p:nvSpPr>
        <p:spPr/>
        <p:txBody>
          <a:bodyPr/>
          <a:lstStyle/>
          <a:p>
            <a:fld id="{14DFC975-2FD7-44A5-9E78-ECBA46156075}" type="slidenum">
              <a:rPr lang="en-US" smtClean="0"/>
              <a:t>‹#›</a:t>
            </a:fld>
            <a:endParaRPr lang="en-US"/>
          </a:p>
        </p:txBody>
      </p:sp>
    </p:spTree>
    <p:extLst>
      <p:ext uri="{BB962C8B-B14F-4D97-AF65-F5344CB8AC3E}">
        <p14:creationId xmlns:p14="http://schemas.microsoft.com/office/powerpoint/2010/main" val="42360044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C53B0-59B2-4B39-93E0-DCFBB932C82A}"/>
              </a:ext>
            </a:extLst>
          </p:cNvPr>
          <p:cNvSpPr>
            <a:spLocks noGrp="1"/>
          </p:cNvSpPr>
          <p:nvPr>
            <p:ph type="title"/>
          </p:nvPr>
        </p:nvSpPr>
        <p:spPr>
          <a:xfrm>
            <a:off x="1587710" y="455362"/>
            <a:ext cx="9525200" cy="155041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18C5F7B-98AC-425B-80BD-6C6F3032D0CE}"/>
              </a:ext>
            </a:extLst>
          </p:cNvPr>
          <p:cNvSpPr>
            <a:spLocks noGrp="1"/>
          </p:cNvSpPr>
          <p:nvPr>
            <p:ph type="body" orient="vert" idx="1"/>
          </p:nvPr>
        </p:nvSpPr>
        <p:spPr>
          <a:xfrm>
            <a:off x="1587710" y="2160016"/>
            <a:ext cx="9525200" cy="392615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C88C2EE-2433-424A-878C-24514FF5D44F}"/>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5" name="Footer Placeholder 4">
            <a:extLst>
              <a:ext uri="{FF2B5EF4-FFF2-40B4-BE49-F238E27FC236}">
                <a16:creationId xmlns:a16="http://schemas.microsoft.com/office/drawing/2014/main" id="{1FFEFD20-ADE2-40F3-A071-6D1E97F8FB3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EB7D1D5-5E92-48E1-9475-EC122D3FE61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60FCF945-5CF3-5542-A36A-9CBB738E735E}"/>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3C7D61B-66C5-4341-8F2D-129A9E4D8283}"/>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31998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F47FBCF-6EDB-4883-92D4-612F4D1C5589}"/>
              </a:ext>
            </a:extLst>
          </p:cNvPr>
          <p:cNvSpPr>
            <a:spLocks noGrp="1"/>
          </p:cNvSpPr>
          <p:nvPr>
            <p:ph type="title" orient="vert"/>
          </p:nvPr>
        </p:nvSpPr>
        <p:spPr>
          <a:xfrm>
            <a:off x="8846380" y="565149"/>
            <a:ext cx="2266530" cy="5611813"/>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49D2DF8-B588-416F-AA11-9F3A0DDE6765}"/>
              </a:ext>
            </a:extLst>
          </p:cNvPr>
          <p:cNvSpPr>
            <a:spLocks noGrp="1"/>
          </p:cNvSpPr>
          <p:nvPr>
            <p:ph type="body" orient="vert" idx="1"/>
          </p:nvPr>
        </p:nvSpPr>
        <p:spPr>
          <a:xfrm>
            <a:off x="1587710" y="565149"/>
            <a:ext cx="7088929" cy="5611813"/>
          </a:xfrm>
        </p:spPr>
        <p:txBody>
          <a:bodyPr vert="eaVert"/>
          <a:lstStyle/>
          <a:p>
            <a:pPr lvl="0"/>
            <a:r>
              <a:rPr lang="en-US"/>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72F7B1D-405D-4EE7-9A23-3F21916C9503}"/>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5" name="Footer Placeholder 4">
            <a:extLst>
              <a:ext uri="{FF2B5EF4-FFF2-40B4-BE49-F238E27FC236}">
                <a16:creationId xmlns:a16="http://schemas.microsoft.com/office/drawing/2014/main" id="{D27B9304-686C-431A-8E7F-D9DD19F4DF0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FA240B-DB2E-46ED-8AC6-744B2C1C70E3}"/>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2F275F2C-778B-864A-8379-6D0726B18FDC}"/>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70051C8-76B3-384B-BCF1-60BB80301FCD}"/>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1218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BC5DD8-8608-4B55-96D8-0AB848C028C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8A3CC0B-7B21-422D-937D-FBD49EE9397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A0EAFA-89BC-43E9-8EB9-B6B3CD136E43}"/>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5" name="Footer Placeholder 4">
            <a:extLst>
              <a:ext uri="{FF2B5EF4-FFF2-40B4-BE49-F238E27FC236}">
                <a16:creationId xmlns:a16="http://schemas.microsoft.com/office/drawing/2014/main" id="{A3850944-70C2-487F-A102-58CDFB94C3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177B7B8-A972-455E-9D8C-9B8026A5306D}"/>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51" name="Rectangle 50">
            <a:extLst>
              <a:ext uri="{FF2B5EF4-FFF2-40B4-BE49-F238E27FC236}">
                <a16:creationId xmlns:a16="http://schemas.microsoft.com/office/drawing/2014/main" id="{CCC95119-6D9D-3542-9E0E-4171B33DC9C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EFC92F19-7317-314C-81B7-43B8B687F4E4}"/>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33962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3087F2-AA0E-4F0C-9AD6-2353021573D7}"/>
              </a:ext>
            </a:extLst>
          </p:cNvPr>
          <p:cNvSpPr>
            <a:spLocks noGrp="1"/>
          </p:cNvSpPr>
          <p:nvPr>
            <p:ph type="title"/>
          </p:nvPr>
        </p:nvSpPr>
        <p:spPr>
          <a:xfrm>
            <a:off x="3221150" y="1251674"/>
            <a:ext cx="7891760" cy="2914688"/>
          </a:xfrm>
        </p:spPr>
        <p:txBody>
          <a:bodyPr anchor="t"/>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7937807-96B8-4061-A845-1287216BF53B}"/>
              </a:ext>
            </a:extLst>
          </p:cNvPr>
          <p:cNvSpPr>
            <a:spLocks noGrp="1"/>
          </p:cNvSpPr>
          <p:nvPr>
            <p:ph type="body" idx="1"/>
          </p:nvPr>
        </p:nvSpPr>
        <p:spPr>
          <a:xfrm>
            <a:off x="3221150" y="4818126"/>
            <a:ext cx="7891760" cy="1271524"/>
          </a:xfrm>
        </p:spPr>
        <p:txBody>
          <a:bodyPr anchor="b"/>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32AF346-9503-4767-BCB4-84B823E27419}"/>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5" name="Footer Placeholder 4">
            <a:extLst>
              <a:ext uri="{FF2B5EF4-FFF2-40B4-BE49-F238E27FC236}">
                <a16:creationId xmlns:a16="http://schemas.microsoft.com/office/drawing/2014/main" id="{5259605B-A39D-4BEE-B46F-16CF13FA0BA7}"/>
              </a:ext>
            </a:extLst>
          </p:cNvPr>
          <p:cNvSpPr>
            <a:spLocks noGrp="1"/>
          </p:cNvSpPr>
          <p:nvPr>
            <p:ph type="ftr" sz="quarter" idx="11"/>
          </p:nvPr>
        </p:nvSpPr>
        <p:spPr>
          <a:xfrm>
            <a:off x="3221150" y="6292850"/>
            <a:ext cx="4114800" cy="365125"/>
          </a:xfrm>
        </p:spPr>
        <p:txBody>
          <a:bodyPr/>
          <a:lstStyle/>
          <a:p>
            <a:endParaRPr lang="en-US"/>
          </a:p>
        </p:txBody>
      </p:sp>
      <p:sp>
        <p:nvSpPr>
          <p:cNvPr id="6" name="Slide Number Placeholder 5">
            <a:extLst>
              <a:ext uri="{FF2B5EF4-FFF2-40B4-BE49-F238E27FC236}">
                <a16:creationId xmlns:a16="http://schemas.microsoft.com/office/drawing/2014/main" id="{2575834A-942D-410B-A430-43F9E01FC5F9}"/>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9" name="Rectangle 8">
            <a:extLst>
              <a:ext uri="{FF2B5EF4-FFF2-40B4-BE49-F238E27FC236}">
                <a16:creationId xmlns:a16="http://schemas.microsoft.com/office/drawing/2014/main" id="{4AD199D5-C485-D449-9804-F755E0907B51}"/>
              </a:ext>
            </a:extLst>
          </p:cNvPr>
          <p:cNvSpPr/>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4290D1A7-C550-2540-86C9-EB0FB2EB2E71}"/>
              </a:ext>
            </a:extLst>
          </p:cNvPr>
          <p:cNvSpPr/>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Tree>
    <p:extLst>
      <p:ext uri="{BB962C8B-B14F-4D97-AF65-F5344CB8AC3E}">
        <p14:creationId xmlns:p14="http://schemas.microsoft.com/office/powerpoint/2010/main" val="73194184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5FCAD2-C321-4E81-AEBE-696A90E2D9A4}"/>
              </a:ext>
            </a:extLst>
          </p:cNvPr>
          <p:cNvSpPr>
            <a:spLocks noGrp="1"/>
          </p:cNvSpPr>
          <p:nvPr>
            <p:ph type="title"/>
          </p:nvPr>
        </p:nvSpPr>
        <p:spPr>
          <a:xfrm>
            <a:off x="1587710" y="455362"/>
            <a:ext cx="9486690" cy="1550419"/>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3EF20CD1-0E09-4415-911C-0F5B7341DD80}"/>
              </a:ext>
            </a:extLst>
          </p:cNvPr>
          <p:cNvSpPr>
            <a:spLocks noGrp="1"/>
          </p:cNvSpPr>
          <p:nvPr>
            <p:ph sz="half" idx="1"/>
          </p:nvPr>
        </p:nvSpPr>
        <p:spPr>
          <a:xfrm>
            <a:off x="1587709" y="2160016"/>
            <a:ext cx="4425437" cy="392709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EA963EDD-031A-49CA-9130-067550BD0D55}"/>
              </a:ext>
            </a:extLst>
          </p:cNvPr>
          <p:cNvSpPr>
            <a:spLocks noGrp="1"/>
          </p:cNvSpPr>
          <p:nvPr>
            <p:ph sz="half" idx="2"/>
          </p:nvPr>
        </p:nvSpPr>
        <p:spPr>
          <a:xfrm>
            <a:off x="6648963" y="2160016"/>
            <a:ext cx="4425437" cy="39270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80808E79-A0BE-49F3-AE92-7EE5CC78F1A6}"/>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6" name="Footer Placeholder 5">
            <a:extLst>
              <a:ext uri="{FF2B5EF4-FFF2-40B4-BE49-F238E27FC236}">
                <a16:creationId xmlns:a16="http://schemas.microsoft.com/office/drawing/2014/main" id="{2898B87C-BF1E-47CF-9A4E-FD4BE32C050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C06E71-46F6-469C-A9CA-E707EBE51B58}"/>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052659F6-6B3B-A545-A45F-FAD238210D47}"/>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B80637F8-15DE-2240-8BF8-D6E57A337B1A}"/>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24242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3B26D-64DE-4314-8BD2-25FD618FB46D}"/>
              </a:ext>
            </a:extLst>
          </p:cNvPr>
          <p:cNvSpPr>
            <a:spLocks noGrp="1"/>
          </p:cNvSpPr>
          <p:nvPr>
            <p:ph type="title"/>
          </p:nvPr>
        </p:nvSpPr>
        <p:spPr>
          <a:xfrm>
            <a:off x="1591056" y="457200"/>
            <a:ext cx="9521854" cy="155448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9D77613-5CEE-4B05-A937-CD43EAAABF38}"/>
              </a:ext>
            </a:extLst>
          </p:cNvPr>
          <p:cNvSpPr>
            <a:spLocks noGrp="1"/>
          </p:cNvSpPr>
          <p:nvPr>
            <p:ph type="body" idx="1"/>
          </p:nvPr>
        </p:nvSpPr>
        <p:spPr>
          <a:xfrm>
            <a:off x="1591057"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343E4779-3B5A-4993-9C7F-FB19F1633F5D}"/>
              </a:ext>
            </a:extLst>
          </p:cNvPr>
          <p:cNvSpPr>
            <a:spLocks noGrp="1"/>
          </p:cNvSpPr>
          <p:nvPr>
            <p:ph sz="half" idx="2"/>
          </p:nvPr>
        </p:nvSpPr>
        <p:spPr>
          <a:xfrm>
            <a:off x="1591056" y="2988998"/>
            <a:ext cx="4425697" cy="3098112"/>
          </a:xfrm>
        </p:spPr>
        <p:txBody>
          <a:bodyPr/>
          <a:lstStyle>
            <a:lvl1pPr>
              <a:defRPr sz="2000"/>
            </a:lvl1pPr>
            <a:lvl2pPr>
              <a:defRPr sz="1800"/>
            </a:lvl2pPr>
            <a:lvl3pPr>
              <a:defRPr sz="1600"/>
            </a:lvl3pPr>
            <a:lvl4pPr>
              <a:defRPr sz="1400"/>
            </a:lvl4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AB51081A-685C-4C18-9AE9-425106A02F6B}"/>
              </a:ext>
            </a:extLst>
          </p:cNvPr>
          <p:cNvSpPr>
            <a:spLocks noGrp="1"/>
          </p:cNvSpPr>
          <p:nvPr>
            <p:ph type="body" sz="quarter" idx="3"/>
          </p:nvPr>
        </p:nvSpPr>
        <p:spPr>
          <a:xfrm>
            <a:off x="6687214" y="2165086"/>
            <a:ext cx="4425696" cy="823912"/>
          </a:xfrm>
        </p:spPr>
        <p:txBody>
          <a:bodyPr anchor="b">
            <a:normAutofit/>
          </a:bodyPr>
          <a:lstStyle>
            <a:lvl1pPr marL="0" indent="0">
              <a:buNone/>
              <a:defRPr sz="22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7780F424-FE3A-4B7D-B60C-7AEA2118A585}"/>
              </a:ext>
            </a:extLst>
          </p:cNvPr>
          <p:cNvSpPr>
            <a:spLocks noGrp="1"/>
          </p:cNvSpPr>
          <p:nvPr>
            <p:ph sz="quarter" idx="4"/>
          </p:nvPr>
        </p:nvSpPr>
        <p:spPr>
          <a:xfrm>
            <a:off x="6687214" y="2988998"/>
            <a:ext cx="4425696" cy="3098112"/>
          </a:xfrm>
        </p:spPr>
        <p:txBody>
          <a:bodyPr/>
          <a:lstStyle>
            <a:lvl1pPr>
              <a:defRPr sz="2000"/>
            </a:lvl1pPr>
            <a:lvl2pPr>
              <a:defRPr sz="1800"/>
            </a:lvl2pPr>
            <a:lvl3pPr>
              <a:defRPr sz="1600"/>
            </a:lvl3pPr>
            <a:lvl4pPr>
              <a:defRPr sz="1400"/>
            </a:lvl4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864D2A96-CD7D-41BC-BDBE-5E29B7C0B325}"/>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8" name="Footer Placeholder 7">
            <a:extLst>
              <a:ext uri="{FF2B5EF4-FFF2-40B4-BE49-F238E27FC236}">
                <a16:creationId xmlns:a16="http://schemas.microsoft.com/office/drawing/2014/main" id="{2CD1471D-6DDE-4E56-84E9-48136966A935}"/>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CA3F451-CF28-4F57-B844-52A665440A0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2" name="Rectangle 11">
            <a:extLst>
              <a:ext uri="{FF2B5EF4-FFF2-40B4-BE49-F238E27FC236}">
                <a16:creationId xmlns:a16="http://schemas.microsoft.com/office/drawing/2014/main" id="{2D1FA03E-7A83-AB41-BB4B-25B04946559A}"/>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702630-3C98-A142-9D04-1D852974DC2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4620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22D7A-4502-49C3-BAFB-6D46F7A2E2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AB67EE-A167-43D1-9C58-7B736CF28B64}"/>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4" name="Footer Placeholder 3">
            <a:extLst>
              <a:ext uri="{FF2B5EF4-FFF2-40B4-BE49-F238E27FC236}">
                <a16:creationId xmlns:a16="http://schemas.microsoft.com/office/drawing/2014/main" id="{3C5605B7-599B-450E-9E8D-2A9AE3F30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75BD2B1-8C5F-430B-A0F2-CD5281AB75E2}"/>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8" name="Rectangle 7">
            <a:extLst>
              <a:ext uri="{FF2B5EF4-FFF2-40B4-BE49-F238E27FC236}">
                <a16:creationId xmlns:a16="http://schemas.microsoft.com/office/drawing/2014/main" id="{1DBA877B-B45A-BD48-8FC8-E752E7D7174F}"/>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BF3343D-2AFA-B544-B40A-315F5EC680B6}"/>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031612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9308016-71BA-4CD3-918D-51613F7F4DF5}"/>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3" name="Footer Placeholder 2">
            <a:extLst>
              <a:ext uri="{FF2B5EF4-FFF2-40B4-BE49-F238E27FC236}">
                <a16:creationId xmlns:a16="http://schemas.microsoft.com/office/drawing/2014/main" id="{95B24F46-0425-47C6-9FFB-F69AFFFE89D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A3CE7A99-1593-4189-A514-8209CC32A2EA}"/>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7" name="Rectangle 6">
            <a:extLst>
              <a:ext uri="{FF2B5EF4-FFF2-40B4-BE49-F238E27FC236}">
                <a16:creationId xmlns:a16="http://schemas.microsoft.com/office/drawing/2014/main" id="{11C15DFD-AB97-AB43-A6C9-2808708C91B4}"/>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A05BA89-ECA6-2247-ABBB-3C67160202E9}"/>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7384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E933B-3FC6-4B08-9FBE-2DD48307A4D4}"/>
              </a:ext>
            </a:extLst>
          </p:cNvPr>
          <p:cNvSpPr>
            <a:spLocks noGrp="1"/>
          </p:cNvSpPr>
          <p:nvPr>
            <p:ph type="title"/>
          </p:nvPr>
        </p:nvSpPr>
        <p:spPr>
          <a:xfrm>
            <a:off x="1587712" y="455362"/>
            <a:ext cx="4043440" cy="1584512"/>
          </a:xfrm>
        </p:spPr>
        <p:txBody>
          <a:bodyPr anchor="b"/>
          <a:lstStyle>
            <a:lvl1pPr>
              <a:defRPr sz="3200"/>
            </a:lvl1pPr>
          </a:lstStyle>
          <a:p>
            <a:r>
              <a:rPr lang="en-US" dirty="0"/>
              <a:t>Click to edit Master title style</a:t>
            </a:r>
          </a:p>
        </p:txBody>
      </p:sp>
      <p:sp>
        <p:nvSpPr>
          <p:cNvPr id="3" name="Content Placeholder 2">
            <a:extLst>
              <a:ext uri="{FF2B5EF4-FFF2-40B4-BE49-F238E27FC236}">
                <a16:creationId xmlns:a16="http://schemas.microsoft.com/office/drawing/2014/main" id="{377FBD4A-4514-4DCE-8F18-914DF3F4EED1}"/>
              </a:ext>
            </a:extLst>
          </p:cNvPr>
          <p:cNvSpPr>
            <a:spLocks noGrp="1"/>
          </p:cNvSpPr>
          <p:nvPr>
            <p:ph idx="1"/>
          </p:nvPr>
        </p:nvSpPr>
        <p:spPr>
          <a:xfrm>
            <a:off x="6271232" y="565151"/>
            <a:ext cx="5358384" cy="5521960"/>
          </a:xfrm>
        </p:spPr>
        <p:txBody>
          <a:bodyPr>
            <a:normAutofit/>
          </a:bodyPr>
          <a:lstStyle>
            <a:lvl1pPr>
              <a:defRPr sz="2200"/>
            </a:lvl1pPr>
            <a:lvl2pPr>
              <a:defRPr sz="1900"/>
            </a:lvl2pPr>
            <a:lvl3pPr>
              <a:defRPr sz="1700"/>
            </a:lvl3pPr>
            <a:lvl4pPr>
              <a:defRPr sz="1500"/>
            </a:lvl4pPr>
            <a:lvl5pPr>
              <a:defRPr sz="15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5AF18C85-0675-4202-B796-352766854939}"/>
              </a:ext>
            </a:extLst>
          </p:cNvPr>
          <p:cNvSpPr>
            <a:spLocks noGrp="1"/>
          </p:cNvSpPr>
          <p:nvPr>
            <p:ph type="body" sz="half" idx="2"/>
          </p:nvPr>
        </p:nvSpPr>
        <p:spPr>
          <a:xfrm>
            <a:off x="1587712" y="2039874"/>
            <a:ext cx="4043440"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0079E5-F934-4D04-866F-F7CB5B08ACC4}"/>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6" name="Footer Placeholder 5">
            <a:extLst>
              <a:ext uri="{FF2B5EF4-FFF2-40B4-BE49-F238E27FC236}">
                <a16:creationId xmlns:a16="http://schemas.microsoft.com/office/drawing/2014/main" id="{E705FC94-7915-439A-B937-F02D1BB03A0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1B69B19-4156-4584-B1DC-4F42F200B915}"/>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DC1B6031-8ABE-F648-8E05-3D08D0D54B53}"/>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DABD855-35E6-BE4F-8B03-FD12DDB32E10}"/>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11183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1E1F3B-090C-4BB5-84BE-8ED0FC5981A5}"/>
              </a:ext>
            </a:extLst>
          </p:cNvPr>
          <p:cNvSpPr>
            <a:spLocks noGrp="1"/>
          </p:cNvSpPr>
          <p:nvPr>
            <p:ph type="title"/>
          </p:nvPr>
        </p:nvSpPr>
        <p:spPr>
          <a:xfrm>
            <a:off x="1587711" y="455362"/>
            <a:ext cx="4043436" cy="1584512"/>
          </a:xfrm>
        </p:spPr>
        <p:txBody>
          <a:bodyPr anchor="b"/>
          <a:lstStyle>
            <a:lvl1pPr>
              <a:defRPr sz="3200"/>
            </a:lvl1pPr>
          </a:lstStyle>
          <a:p>
            <a:r>
              <a:rPr lang="en-US" dirty="0"/>
              <a:t>Click to edit Master title style</a:t>
            </a:r>
          </a:p>
        </p:txBody>
      </p:sp>
      <p:sp>
        <p:nvSpPr>
          <p:cNvPr id="3" name="Picture Placeholder 2">
            <a:extLst>
              <a:ext uri="{FF2B5EF4-FFF2-40B4-BE49-F238E27FC236}">
                <a16:creationId xmlns:a16="http://schemas.microsoft.com/office/drawing/2014/main" id="{9397C49E-9426-4B24-B2A7-C54B89DA60A3}"/>
              </a:ext>
            </a:extLst>
          </p:cNvPr>
          <p:cNvSpPr>
            <a:spLocks noGrp="1"/>
          </p:cNvSpPr>
          <p:nvPr>
            <p:ph type="pic" idx="1"/>
          </p:nvPr>
        </p:nvSpPr>
        <p:spPr>
          <a:xfrm>
            <a:off x="6271232" y="565150"/>
            <a:ext cx="5355607" cy="552267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DBC7F011-0A5F-44E9-88CD-C95A33351B45}"/>
              </a:ext>
            </a:extLst>
          </p:cNvPr>
          <p:cNvSpPr>
            <a:spLocks noGrp="1"/>
          </p:cNvSpPr>
          <p:nvPr>
            <p:ph type="body" sz="half" idx="2"/>
          </p:nvPr>
        </p:nvSpPr>
        <p:spPr>
          <a:xfrm>
            <a:off x="1587711" y="2039874"/>
            <a:ext cx="4043436" cy="38291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721C85-27BB-4533-A21B-C379FE03A944}"/>
              </a:ext>
            </a:extLst>
          </p:cNvPr>
          <p:cNvSpPr>
            <a:spLocks noGrp="1"/>
          </p:cNvSpPr>
          <p:nvPr>
            <p:ph type="dt" sz="half" idx="10"/>
          </p:nvPr>
        </p:nvSpPr>
        <p:spPr/>
        <p:txBody>
          <a:bodyPr/>
          <a:lstStyle/>
          <a:p>
            <a:fld id="{1449AA12-8195-4182-A7AC-2E7E59DFBDAF}" type="datetimeFigureOut">
              <a:rPr lang="en-US" smtClean="0"/>
              <a:t>9/6/21</a:t>
            </a:fld>
            <a:endParaRPr lang="en-US"/>
          </a:p>
        </p:txBody>
      </p:sp>
      <p:sp>
        <p:nvSpPr>
          <p:cNvPr id="6" name="Footer Placeholder 5">
            <a:extLst>
              <a:ext uri="{FF2B5EF4-FFF2-40B4-BE49-F238E27FC236}">
                <a16:creationId xmlns:a16="http://schemas.microsoft.com/office/drawing/2014/main" id="{35018850-01F1-4247-9BFD-1DDC5DDDC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B365A9-4C28-480F-B370-2DFF234B73F7}"/>
              </a:ext>
            </a:extLst>
          </p:cNvPr>
          <p:cNvSpPr>
            <a:spLocks noGrp="1"/>
          </p:cNvSpPr>
          <p:nvPr>
            <p:ph type="sldNum" sz="quarter" idx="12"/>
          </p:nvPr>
        </p:nvSpPr>
        <p:spPr/>
        <p:txBody>
          <a:bodyPr/>
          <a:lstStyle/>
          <a:p>
            <a:fld id="{14DFC975-2FD7-44A5-9E78-ECBA46156075}" type="slidenum">
              <a:rPr lang="en-US" smtClean="0"/>
              <a:t>‹#›</a:t>
            </a:fld>
            <a:endParaRPr lang="en-US"/>
          </a:p>
        </p:txBody>
      </p:sp>
      <p:sp>
        <p:nvSpPr>
          <p:cNvPr id="10" name="Rectangle 9">
            <a:extLst>
              <a:ext uri="{FF2B5EF4-FFF2-40B4-BE49-F238E27FC236}">
                <a16:creationId xmlns:a16="http://schemas.microsoft.com/office/drawing/2014/main" id="{920EAFF3-0A84-F84B-90E4-A596F00B3DC2}"/>
              </a:ext>
            </a:extLst>
          </p:cNvPr>
          <p:cNvSpPr/>
          <p:nvPr/>
        </p:nvSpPr>
        <p:spPr>
          <a:xfrm>
            <a:off x="0" y="565153"/>
            <a:ext cx="1133856" cy="6292847"/>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8392559-3C15-B249-93C9-B0F7E9E5DDD8}"/>
              </a:ext>
            </a:extLst>
          </p:cNvPr>
          <p:cNvSpPr/>
          <p:nvPr/>
        </p:nvSpPr>
        <p:spPr>
          <a:xfrm>
            <a:off x="0" y="-3"/>
            <a:ext cx="565150"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49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202529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F7ACD69-D2F4-4938-B590-C414049017E0}"/>
              </a:ext>
            </a:extLst>
          </p:cNvPr>
          <p:cNvSpPr>
            <a:spLocks noGrp="1"/>
          </p:cNvSpPr>
          <p:nvPr>
            <p:ph type="title"/>
          </p:nvPr>
        </p:nvSpPr>
        <p:spPr>
          <a:xfrm>
            <a:off x="1587710" y="455362"/>
            <a:ext cx="9486690" cy="1550419"/>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2E762BD4-BA0F-4CA4-BAE3-DF2B5087C045}"/>
              </a:ext>
            </a:extLst>
          </p:cNvPr>
          <p:cNvSpPr>
            <a:spLocks noGrp="1"/>
          </p:cNvSpPr>
          <p:nvPr>
            <p:ph type="body" idx="1"/>
          </p:nvPr>
        </p:nvSpPr>
        <p:spPr>
          <a:xfrm>
            <a:off x="1587710" y="2160016"/>
            <a:ext cx="9486690" cy="392615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E80B2FEE-249E-42F1-94D8-A8C0759EF471}"/>
              </a:ext>
            </a:extLst>
          </p:cNvPr>
          <p:cNvSpPr>
            <a:spLocks noGrp="1"/>
          </p:cNvSpPr>
          <p:nvPr>
            <p:ph type="dt" sz="half" idx="2"/>
          </p:nvPr>
        </p:nvSpPr>
        <p:spPr>
          <a:xfrm>
            <a:off x="8018632" y="6292850"/>
            <a:ext cx="3094278"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49AA12-8195-4182-A7AC-2E7E59DFBDAF}" type="datetimeFigureOut">
              <a:rPr lang="en-US" smtClean="0"/>
              <a:pPr/>
              <a:t>9/6/21</a:t>
            </a:fld>
            <a:endParaRPr lang="en-US"/>
          </a:p>
        </p:txBody>
      </p:sp>
      <p:sp>
        <p:nvSpPr>
          <p:cNvPr id="5" name="Footer Placeholder 4">
            <a:extLst>
              <a:ext uri="{FF2B5EF4-FFF2-40B4-BE49-F238E27FC236}">
                <a16:creationId xmlns:a16="http://schemas.microsoft.com/office/drawing/2014/main" id="{8560C617-A890-4920-83B0-143C03349066}"/>
              </a:ext>
            </a:extLst>
          </p:cNvPr>
          <p:cNvSpPr>
            <a:spLocks noGrp="1"/>
          </p:cNvSpPr>
          <p:nvPr>
            <p:ph type="ftr" sz="quarter" idx="3"/>
          </p:nvPr>
        </p:nvSpPr>
        <p:spPr>
          <a:xfrm>
            <a:off x="1587711" y="6292850"/>
            <a:ext cx="4114800" cy="365125"/>
          </a:xfrm>
          <a:prstGeom prst="rect">
            <a:avLst/>
          </a:prstGeom>
        </p:spPr>
        <p:txBody>
          <a:bodyPr vert="horz" lIns="91440" tIns="45720" rIns="91440" bIns="45720" rtlCol="0" anchor="ctr"/>
          <a:lstStyle>
            <a:lvl1pPr algn="l">
              <a:defRPr sz="11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14F1B4F1-B06B-4BBE-BFFF-C0B386E2449E}"/>
              </a:ext>
            </a:extLst>
          </p:cNvPr>
          <p:cNvSpPr>
            <a:spLocks noGrp="1"/>
          </p:cNvSpPr>
          <p:nvPr>
            <p:ph type="sldNum" sz="quarter" idx="4"/>
          </p:nvPr>
        </p:nvSpPr>
        <p:spPr>
          <a:xfrm>
            <a:off x="11149574" y="6292850"/>
            <a:ext cx="813816" cy="365125"/>
          </a:xfrm>
          <a:prstGeom prst="rect">
            <a:avLst/>
          </a:prstGeom>
        </p:spPr>
        <p:txBody>
          <a:bodyPr vert="horz" lIns="91440" tIns="45720" rIns="91440" bIns="45720" rtlCol="0" anchor="ctr"/>
          <a:lstStyle>
            <a:lvl1pPr algn="r">
              <a:defRPr sz="1100">
                <a:solidFill>
                  <a:schemeClr val="tx1">
                    <a:tint val="75000"/>
                  </a:schemeClr>
                </a:solidFill>
              </a:defRPr>
            </a:lvl1pPr>
          </a:lstStyle>
          <a:p>
            <a:fld id="{14DFC975-2FD7-44A5-9E78-ECBA46156075}" type="slidenum">
              <a:rPr lang="en-US" smtClean="0"/>
              <a:pPr/>
              <a:t>‹#›</a:t>
            </a:fld>
            <a:endParaRPr lang="en-US"/>
          </a:p>
        </p:txBody>
      </p:sp>
    </p:spTree>
    <p:extLst>
      <p:ext uri="{BB962C8B-B14F-4D97-AF65-F5344CB8AC3E}">
        <p14:creationId xmlns:p14="http://schemas.microsoft.com/office/powerpoint/2010/main" val="1811906364"/>
      </p:ext>
    </p:extLst>
  </p:cSld>
  <p:clrMap bg1="dk1" tx1="lt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40" r:id="rId6"/>
    <p:sldLayoutId id="2147484035" r:id="rId7"/>
    <p:sldLayoutId id="2147484036" r:id="rId8"/>
    <p:sldLayoutId id="2147484037" r:id="rId9"/>
    <p:sldLayoutId id="2147484039" r:id="rId10"/>
    <p:sldLayoutId id="2147484038"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200"/>
        </a:spcBef>
        <a:buClr>
          <a:schemeClr val="accent1"/>
        </a:buClr>
        <a:buFont typeface="Arial" panose="020B0604020202020204" pitchFamily="34" charset="0"/>
        <a:buChar char="•"/>
        <a:defRPr sz="2200" kern="1200">
          <a:solidFill>
            <a:schemeClr val="tx1"/>
          </a:solidFill>
          <a:latin typeface="+mn-lt"/>
          <a:ea typeface="+mn-ea"/>
          <a:cs typeface="+mn-cs"/>
        </a:defRPr>
      </a:lvl1pPr>
      <a:lvl2pPr marL="457200" indent="-228600" algn="l" defTabSz="914400" rtl="0" eaLnBrk="1" latinLnBrk="0" hangingPunct="1">
        <a:lnSpc>
          <a:spcPct val="110000"/>
        </a:lnSpc>
        <a:spcBef>
          <a:spcPts val="600"/>
        </a:spcBef>
        <a:buClr>
          <a:schemeClr val="accent1"/>
        </a:buClr>
        <a:buFont typeface="Arial" panose="020B0604020202020204" pitchFamily="34" charset="0"/>
        <a:buChar char="•"/>
        <a:defRPr sz="1900" kern="1200">
          <a:solidFill>
            <a:schemeClr val="tx1"/>
          </a:solidFill>
          <a:latin typeface="+mn-lt"/>
          <a:ea typeface="+mn-ea"/>
          <a:cs typeface="+mn-cs"/>
        </a:defRPr>
      </a:lvl2pPr>
      <a:lvl3pPr marL="685800" indent="-228600" algn="l" defTabSz="914400" rtl="0" eaLnBrk="1" latinLnBrk="0" hangingPunct="1">
        <a:lnSpc>
          <a:spcPct val="110000"/>
        </a:lnSpc>
        <a:spcBef>
          <a:spcPts val="600"/>
        </a:spcBef>
        <a:buClr>
          <a:schemeClr val="accent1"/>
        </a:buClr>
        <a:buFont typeface="Arial" panose="020B0604020202020204" pitchFamily="34" charset="0"/>
        <a:buChar char="•"/>
        <a:defRPr sz="1700" kern="1200">
          <a:solidFill>
            <a:schemeClr val="tx1"/>
          </a:solidFill>
          <a:latin typeface="+mn-lt"/>
          <a:ea typeface="+mn-ea"/>
          <a:cs typeface="+mn-cs"/>
        </a:defRPr>
      </a:lvl3pPr>
      <a:lvl4pPr marL="9144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4pPr>
      <a:lvl5pPr marL="1143000" indent="-228600" algn="l" defTabSz="914400" rtl="0" eaLnBrk="1" latinLnBrk="0" hangingPunct="1">
        <a:lnSpc>
          <a:spcPct val="110000"/>
        </a:lnSpc>
        <a:spcBef>
          <a:spcPts val="600"/>
        </a:spcBef>
        <a:buClr>
          <a:schemeClr val="accent1"/>
        </a:buClr>
        <a:buFont typeface="Arial" panose="020B0604020202020204" pitchFamily="34" charset="0"/>
        <a:buChar char="•"/>
        <a:defRPr sz="15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1BB260-3A36-4BF9-AB26-06AD22AD2BCD}"/>
              </a:ext>
            </a:extLst>
          </p:cNvPr>
          <p:cNvPicPr>
            <a:picLocks noChangeAspect="1"/>
          </p:cNvPicPr>
          <p:nvPr/>
        </p:nvPicPr>
        <p:blipFill rotWithShape="1">
          <a:blip r:embed="rId3"/>
          <a:srcRect l="2535" t="9299" r="7473" b="18091"/>
          <a:stretch/>
        </p:blipFill>
        <p:spPr>
          <a:xfrm>
            <a:off x="3048" y="-1714"/>
            <a:ext cx="12188952" cy="6859714"/>
          </a:xfrm>
          <a:prstGeom prst="rect">
            <a:avLst/>
          </a:prstGeom>
        </p:spPr>
      </p:pic>
      <p:sp>
        <p:nvSpPr>
          <p:cNvPr id="133"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5" name="Rectangle 13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7" name="Rectangle 13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标题 1">
            <a:extLst>
              <a:ext uri="{FF2B5EF4-FFF2-40B4-BE49-F238E27FC236}">
                <a16:creationId xmlns:a16="http://schemas.microsoft.com/office/drawing/2014/main" id="{262E057C-87F5-3B44-AFB2-7E0FBCE64EEB}"/>
              </a:ext>
            </a:extLst>
          </p:cNvPr>
          <p:cNvSpPr>
            <a:spLocks noGrp="1"/>
          </p:cNvSpPr>
          <p:nvPr>
            <p:ph type="ctrTitle"/>
          </p:nvPr>
        </p:nvSpPr>
        <p:spPr>
          <a:xfrm>
            <a:off x="561865" y="1247140"/>
            <a:ext cx="6404554" cy="3450844"/>
          </a:xfrm>
        </p:spPr>
        <p:txBody>
          <a:bodyPr>
            <a:normAutofit/>
          </a:bodyPr>
          <a:lstStyle/>
          <a:p>
            <a:pPr>
              <a:lnSpc>
                <a:spcPct val="90000"/>
              </a:lnSpc>
            </a:pPr>
            <a:r>
              <a:rPr kumimoji="1" lang="en-US" altLang="zh-CN" dirty="0"/>
              <a:t>Forecasting Induced Seismicity in Oklahoma</a:t>
            </a:r>
            <a:endParaRPr kumimoji="1" lang="zh-CN" altLang="en-US" dirty="0"/>
          </a:p>
        </p:txBody>
      </p:sp>
      <p:sp>
        <p:nvSpPr>
          <p:cNvPr id="3" name="副标题 2">
            <a:extLst>
              <a:ext uri="{FF2B5EF4-FFF2-40B4-BE49-F238E27FC236}">
                <a16:creationId xmlns:a16="http://schemas.microsoft.com/office/drawing/2014/main" id="{69CE3419-D559-824E-8F15-626478673A54}"/>
              </a:ext>
            </a:extLst>
          </p:cNvPr>
          <p:cNvSpPr>
            <a:spLocks noGrp="1"/>
          </p:cNvSpPr>
          <p:nvPr>
            <p:ph type="subTitle" idx="1"/>
          </p:nvPr>
        </p:nvSpPr>
        <p:spPr>
          <a:xfrm>
            <a:off x="561865" y="4780722"/>
            <a:ext cx="5928388" cy="1590481"/>
          </a:xfrm>
        </p:spPr>
        <p:txBody>
          <a:bodyPr>
            <a:normAutofit/>
          </a:bodyPr>
          <a:lstStyle/>
          <a:p>
            <a:r>
              <a:rPr kumimoji="1" lang="en-US" altLang="zh-CN" sz="2000" dirty="0"/>
              <a:t>Supervisor: Dr. Stephen P. Hicks</a:t>
            </a:r>
          </a:p>
          <a:p>
            <a:r>
              <a:rPr kumimoji="1" lang="en-US" altLang="zh-CN" sz="2000" dirty="0"/>
              <a:t>Author: Zhiyong Liu</a:t>
            </a:r>
          </a:p>
        </p:txBody>
      </p:sp>
      <p:pic>
        <p:nvPicPr>
          <p:cNvPr id="10" name="图片 9">
            <a:extLst>
              <a:ext uri="{FF2B5EF4-FFF2-40B4-BE49-F238E27FC236}">
                <a16:creationId xmlns:a16="http://schemas.microsoft.com/office/drawing/2014/main" id="{534E992E-2761-FC40-B0AC-F3A2DA73FD04}"/>
              </a:ext>
            </a:extLst>
          </p:cNvPr>
          <p:cNvPicPr>
            <a:picLocks noChangeAspect="1"/>
          </p:cNvPicPr>
          <p:nvPr/>
        </p:nvPicPr>
        <p:blipFill>
          <a:blip r:embed="rId4"/>
          <a:stretch>
            <a:fillRect/>
          </a:stretch>
        </p:blipFill>
        <p:spPr>
          <a:xfrm>
            <a:off x="9171950" y="170993"/>
            <a:ext cx="2770698" cy="729473"/>
          </a:xfrm>
          <a:prstGeom prst="rect">
            <a:avLst/>
          </a:prstGeom>
        </p:spPr>
      </p:pic>
    </p:spTree>
    <p:extLst>
      <p:ext uri="{BB962C8B-B14F-4D97-AF65-F5344CB8AC3E}">
        <p14:creationId xmlns:p14="http://schemas.microsoft.com/office/powerpoint/2010/main" val="926149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sp>
        <p:nvSpPr>
          <p:cNvPr id="8" name="标题 1">
            <a:extLst>
              <a:ext uri="{FF2B5EF4-FFF2-40B4-BE49-F238E27FC236}">
                <a16:creationId xmlns:a16="http://schemas.microsoft.com/office/drawing/2014/main" id="{E1AFF0AC-CFA3-1B43-88CF-E287D4D7F56D}"/>
              </a:ext>
            </a:extLst>
          </p:cNvPr>
          <p:cNvSpPr txBox="1">
            <a:spLocks/>
          </p:cNvSpPr>
          <p:nvPr/>
        </p:nvSpPr>
        <p:spPr>
          <a:xfrm>
            <a:off x="2887473" y="3082964"/>
            <a:ext cx="7251609" cy="20675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kumimoji="1" lang="en-US" altLang="zh-CN" sz="6000" dirty="0">
                <a:solidFill>
                  <a:schemeClr val="bg1"/>
                </a:solidFill>
              </a:rPr>
              <a:t>IMPLEMENTATION</a:t>
            </a:r>
          </a:p>
        </p:txBody>
      </p:sp>
    </p:spTree>
    <p:extLst>
      <p:ext uri="{BB962C8B-B14F-4D97-AF65-F5344CB8AC3E}">
        <p14:creationId xmlns:p14="http://schemas.microsoft.com/office/powerpoint/2010/main" val="17974283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ïšḻïďê-Rectangle 2">
            <a:extLst>
              <a:ext uri="{FF2B5EF4-FFF2-40B4-BE49-F238E27FC236}">
                <a16:creationId xmlns:a16="http://schemas.microsoft.com/office/drawing/2014/main" id="{16CC061F-68D4-EF44-AD0F-0630BADFEEA3}"/>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Spatial Griding and Features Extraction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a:extLst>
              <a:ext uri="{FF2B5EF4-FFF2-40B4-BE49-F238E27FC236}">
                <a16:creationId xmlns:a16="http://schemas.microsoft.com/office/drawing/2014/main" id="{875E7CCE-1F15-654A-B55E-AF197BFDB81B}"/>
              </a:ext>
            </a:extLst>
          </p:cNvPr>
          <p:cNvPicPr>
            <a:picLocks noChangeAspect="1"/>
          </p:cNvPicPr>
          <p:nvPr/>
        </p:nvPicPr>
        <p:blipFill>
          <a:blip r:embed="rId4"/>
          <a:stretch>
            <a:fillRect/>
          </a:stretch>
        </p:blipFill>
        <p:spPr>
          <a:xfrm>
            <a:off x="6864617" y="1728278"/>
            <a:ext cx="5095799" cy="3532411"/>
          </a:xfrm>
          <a:prstGeom prst="rect">
            <a:avLst/>
          </a:prstGeom>
        </p:spPr>
      </p:pic>
      <p:sp>
        <p:nvSpPr>
          <p:cNvPr id="4" name="文本框 3">
            <a:extLst>
              <a:ext uri="{FF2B5EF4-FFF2-40B4-BE49-F238E27FC236}">
                <a16:creationId xmlns:a16="http://schemas.microsoft.com/office/drawing/2014/main" id="{9CBC8E6D-70F4-E94F-8296-5AFFB64CFF99}"/>
              </a:ext>
            </a:extLst>
          </p:cNvPr>
          <p:cNvSpPr txBox="1"/>
          <p:nvPr/>
        </p:nvSpPr>
        <p:spPr>
          <a:xfrm>
            <a:off x="3521322" y="2225151"/>
            <a:ext cx="184731" cy="307777"/>
          </a:xfrm>
          <a:prstGeom prst="rect">
            <a:avLst/>
          </a:prstGeom>
          <a:noFill/>
        </p:spPr>
        <p:txBody>
          <a:bodyPr wrap="none" rtlCol="0">
            <a:spAutoFit/>
          </a:bodyPr>
          <a:lstStyle/>
          <a:p>
            <a:endParaRPr kumimoji="1" lang="zh-CN" altLang="en-US" sz="1400" dirty="0">
              <a:solidFill>
                <a:schemeClr val="bg1">
                  <a:lumMod val="75000"/>
                  <a:lumOff val="25000"/>
                </a:schemeClr>
              </a:solidFill>
            </a:endParaRPr>
          </a:p>
        </p:txBody>
      </p:sp>
      <p:sp>
        <p:nvSpPr>
          <p:cNvPr id="5" name="文本框 4">
            <a:extLst>
              <a:ext uri="{FF2B5EF4-FFF2-40B4-BE49-F238E27FC236}">
                <a16:creationId xmlns:a16="http://schemas.microsoft.com/office/drawing/2014/main" id="{4AEE3CE9-91D3-5A44-B1ED-39EBE27B6378}"/>
              </a:ext>
            </a:extLst>
          </p:cNvPr>
          <p:cNvSpPr txBox="1"/>
          <p:nvPr/>
        </p:nvSpPr>
        <p:spPr>
          <a:xfrm>
            <a:off x="3246108" y="2215644"/>
            <a:ext cx="3711989" cy="1384995"/>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dirty="0">
                <a:solidFill>
                  <a:schemeClr val="bg1">
                    <a:lumMod val="75000"/>
                    <a:lumOff val="25000"/>
                  </a:schemeClr>
                </a:solidFill>
              </a:rPr>
              <a:t>Interest time: 2011 - 2018</a:t>
            </a:r>
          </a:p>
          <a:p>
            <a:pPr marL="285750" indent="-285750">
              <a:buFont typeface="Arial" panose="020B0604020202020204" pitchFamily="34" charset="0"/>
              <a:buChar char="•"/>
            </a:pPr>
            <a:r>
              <a:rPr kumimoji="1" lang="en-US" altLang="zh-CN" sz="1400" dirty="0">
                <a:solidFill>
                  <a:schemeClr val="bg1">
                    <a:lumMod val="75000"/>
                    <a:lumOff val="25000"/>
                  </a:schemeClr>
                </a:solidFill>
              </a:rPr>
              <a:t>Interest Area: (-99.5W, -96W), (35.0N, 37.0N)</a:t>
            </a:r>
          </a:p>
          <a:p>
            <a:pPr marL="285750" indent="-285750">
              <a:buFont typeface="Arial" panose="020B0604020202020204" pitchFamily="34" charset="0"/>
              <a:buChar char="•"/>
            </a:pPr>
            <a:r>
              <a:rPr kumimoji="1" lang="en-US" altLang="zh-CN" sz="1400" dirty="0">
                <a:solidFill>
                  <a:schemeClr val="bg1">
                    <a:lumMod val="75000"/>
                    <a:lumOff val="25000"/>
                  </a:schemeClr>
                </a:solidFill>
              </a:rPr>
              <a:t>40 x 40 gridding</a:t>
            </a:r>
          </a:p>
          <a:p>
            <a:pPr marL="285750" indent="-285750">
              <a:buFont typeface="Arial" panose="020B0604020202020204" pitchFamily="34" charset="0"/>
              <a:buChar char="•"/>
            </a:pPr>
            <a:r>
              <a:rPr kumimoji="1" lang="en-US" altLang="zh-CN" sz="1400" dirty="0">
                <a:solidFill>
                  <a:schemeClr val="bg1">
                    <a:lumMod val="75000"/>
                    <a:lumOff val="25000"/>
                  </a:schemeClr>
                </a:solidFill>
              </a:rPr>
              <a:t>approximate square gridding region with 7 km in length</a:t>
            </a:r>
            <a:endParaRPr kumimoji="1" lang="zh-CN" altLang="en-US" sz="1400" dirty="0">
              <a:solidFill>
                <a:schemeClr val="bg1">
                  <a:lumMod val="75000"/>
                  <a:lumOff val="25000"/>
                </a:schemeClr>
              </a:solidFill>
            </a:endParaRPr>
          </a:p>
        </p:txBody>
      </p:sp>
      <p:pic>
        <p:nvPicPr>
          <p:cNvPr id="8" name="图片 7" descr="图表, 条形图&#10;&#10;描述已自动生成">
            <a:extLst>
              <a:ext uri="{FF2B5EF4-FFF2-40B4-BE49-F238E27FC236}">
                <a16:creationId xmlns:a16="http://schemas.microsoft.com/office/drawing/2014/main" id="{FBC538AE-9B5F-F64B-8A73-044C602C2362}"/>
              </a:ext>
            </a:extLst>
          </p:cNvPr>
          <p:cNvPicPr>
            <a:picLocks noChangeAspect="1"/>
          </p:cNvPicPr>
          <p:nvPr/>
        </p:nvPicPr>
        <p:blipFill>
          <a:blip r:embed="rId5"/>
          <a:stretch>
            <a:fillRect/>
          </a:stretch>
        </p:blipFill>
        <p:spPr>
          <a:xfrm>
            <a:off x="3131652" y="4457327"/>
            <a:ext cx="3372009" cy="2254618"/>
          </a:xfrm>
          <a:prstGeom prst="rect">
            <a:avLst/>
          </a:prstGeom>
        </p:spPr>
      </p:pic>
      <p:sp>
        <p:nvSpPr>
          <p:cNvPr id="17" name="文本框 16">
            <a:extLst>
              <a:ext uri="{FF2B5EF4-FFF2-40B4-BE49-F238E27FC236}">
                <a16:creationId xmlns:a16="http://schemas.microsoft.com/office/drawing/2014/main" id="{BA970A12-21F1-004B-A7AE-6741FE410943}"/>
              </a:ext>
            </a:extLst>
          </p:cNvPr>
          <p:cNvSpPr txBox="1"/>
          <p:nvPr/>
        </p:nvSpPr>
        <p:spPr>
          <a:xfrm>
            <a:off x="6958097" y="5604813"/>
            <a:ext cx="3711989" cy="738664"/>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dirty="0">
                <a:solidFill>
                  <a:schemeClr val="bg1">
                    <a:lumMod val="75000"/>
                    <a:lumOff val="25000"/>
                  </a:schemeClr>
                </a:solidFill>
              </a:rPr>
              <a:t>1600 samples</a:t>
            </a:r>
          </a:p>
          <a:p>
            <a:pPr marL="285750" indent="-285750">
              <a:buFont typeface="Arial" panose="020B0604020202020204" pitchFamily="34" charset="0"/>
              <a:buChar char="•"/>
            </a:pPr>
            <a:r>
              <a:rPr kumimoji="1" lang="en-US" altLang="zh-CN" sz="1400" dirty="0">
                <a:solidFill>
                  <a:schemeClr val="bg1">
                    <a:lumMod val="75000"/>
                    <a:lumOff val="25000"/>
                  </a:schemeClr>
                </a:solidFill>
              </a:rPr>
              <a:t>680 seismic regions and 920 nonseismic regions</a:t>
            </a:r>
          </a:p>
        </p:txBody>
      </p:sp>
    </p:spTree>
    <p:extLst>
      <p:ext uri="{BB962C8B-B14F-4D97-AF65-F5344CB8AC3E}">
        <p14:creationId xmlns:p14="http://schemas.microsoft.com/office/powerpoint/2010/main" val="20397532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descr="表格&#10;&#10;描述已自动生成">
            <a:extLst>
              <a:ext uri="{FF2B5EF4-FFF2-40B4-BE49-F238E27FC236}">
                <a16:creationId xmlns:a16="http://schemas.microsoft.com/office/drawing/2014/main" id="{21F03F4F-DACE-5A40-8370-6A77537F6462}"/>
              </a:ext>
            </a:extLst>
          </p:cNvPr>
          <p:cNvPicPr>
            <a:picLocks noChangeAspect="1"/>
          </p:cNvPicPr>
          <p:nvPr/>
        </p:nvPicPr>
        <p:blipFill rotWithShape="1">
          <a:blip r:embed="rId4"/>
          <a:srcRect l="715" t="6885" r="432"/>
          <a:stretch/>
        </p:blipFill>
        <p:spPr>
          <a:xfrm>
            <a:off x="3203049" y="2180991"/>
            <a:ext cx="8925637" cy="4285396"/>
          </a:xfrm>
          <a:prstGeom prst="rect">
            <a:avLst/>
          </a:prstGeom>
        </p:spPr>
      </p:pic>
      <p:sp>
        <p:nvSpPr>
          <p:cNvPr id="4" name="文本框 3">
            <a:extLst>
              <a:ext uri="{FF2B5EF4-FFF2-40B4-BE49-F238E27FC236}">
                <a16:creationId xmlns:a16="http://schemas.microsoft.com/office/drawing/2014/main" id="{2855F8BA-E1BC-3C47-A88F-A359C7D1A299}"/>
              </a:ext>
            </a:extLst>
          </p:cNvPr>
          <p:cNvSpPr txBox="1"/>
          <p:nvPr/>
        </p:nvSpPr>
        <p:spPr>
          <a:xfrm>
            <a:off x="3389087" y="1604712"/>
            <a:ext cx="8553560" cy="369332"/>
          </a:xfrm>
          <a:prstGeom prst="rect">
            <a:avLst/>
          </a:prstGeom>
          <a:noFill/>
        </p:spPr>
        <p:txBody>
          <a:bodyPr wrap="none" rtlCol="0">
            <a:spAutoFit/>
          </a:bodyPr>
          <a:lstStyle/>
          <a:p>
            <a:r>
              <a:rPr kumimoji="1" lang="en-US" altLang="zh-CN" b="1" i="1" dirty="0">
                <a:solidFill>
                  <a:schemeClr val="bg1">
                    <a:lumMod val="75000"/>
                    <a:lumOff val="25000"/>
                  </a:schemeClr>
                </a:solidFill>
              </a:rPr>
              <a:t>Features generated by spatial gridding and data collecting for gridding regions</a:t>
            </a:r>
            <a:endParaRPr kumimoji="1" lang="zh-CN" altLang="en-US" b="1" i="1" dirty="0">
              <a:solidFill>
                <a:schemeClr val="bg1">
                  <a:lumMod val="75000"/>
                  <a:lumOff val="25000"/>
                </a:schemeClr>
              </a:solidFill>
            </a:endParaRPr>
          </a:p>
        </p:txBody>
      </p:sp>
    </p:spTree>
    <p:extLst>
      <p:ext uri="{BB962C8B-B14F-4D97-AF65-F5344CB8AC3E}">
        <p14:creationId xmlns:p14="http://schemas.microsoft.com/office/powerpoint/2010/main" val="38808767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ïšḻïďê-Rectangle 2">
            <a:extLst>
              <a:ext uri="{FF2B5EF4-FFF2-40B4-BE49-F238E27FC236}">
                <a16:creationId xmlns:a16="http://schemas.microsoft.com/office/drawing/2014/main" id="{8579A5FD-2A88-7A46-BC25-E442EE24EF55}"/>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Model Construction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descr="图示&#10;&#10;描述已自动生成">
            <a:extLst>
              <a:ext uri="{FF2B5EF4-FFF2-40B4-BE49-F238E27FC236}">
                <a16:creationId xmlns:a16="http://schemas.microsoft.com/office/drawing/2014/main" id="{4C66DE20-CEFE-F343-9DD1-D9430C8B058A}"/>
              </a:ext>
            </a:extLst>
          </p:cNvPr>
          <p:cNvPicPr>
            <a:picLocks noChangeAspect="1"/>
          </p:cNvPicPr>
          <p:nvPr/>
        </p:nvPicPr>
        <p:blipFill>
          <a:blip r:embed="rId4"/>
          <a:stretch>
            <a:fillRect/>
          </a:stretch>
        </p:blipFill>
        <p:spPr>
          <a:xfrm>
            <a:off x="6252269" y="1830846"/>
            <a:ext cx="5825453" cy="3187204"/>
          </a:xfrm>
          <a:prstGeom prst="rect">
            <a:avLst/>
          </a:prstGeom>
        </p:spPr>
      </p:pic>
      <p:sp>
        <p:nvSpPr>
          <p:cNvPr id="15" name="矩形 14">
            <a:extLst>
              <a:ext uri="{FF2B5EF4-FFF2-40B4-BE49-F238E27FC236}">
                <a16:creationId xmlns:a16="http://schemas.microsoft.com/office/drawing/2014/main" id="{467C15E9-BCD4-6C46-9BDA-F4F67BB333FF}"/>
              </a:ext>
            </a:extLst>
          </p:cNvPr>
          <p:cNvSpPr/>
          <p:nvPr/>
        </p:nvSpPr>
        <p:spPr>
          <a:xfrm>
            <a:off x="2987869" y="2264007"/>
            <a:ext cx="3485533" cy="2031325"/>
          </a:xfrm>
          <a:prstGeom prst="rect">
            <a:avLst/>
          </a:prstGeom>
        </p:spPr>
        <p:txBody>
          <a:bodyPr wrap="square">
            <a:spAutoFit/>
          </a:bodyPr>
          <a:lstStyle/>
          <a:p>
            <a:r>
              <a:rPr lang="en-US" altLang="zh-CN" sz="1400" b="1" i="1" dirty="0">
                <a:solidFill>
                  <a:schemeClr val="bg1">
                    <a:lumMod val="75000"/>
                    <a:lumOff val="25000"/>
                  </a:schemeClr>
                </a:solidFill>
              </a:rPr>
              <a:t>Neural Network Model</a:t>
            </a:r>
          </a:p>
          <a:p>
            <a:pPr marL="285750" indent="-285750">
              <a:buFont typeface="Arial" panose="020B0604020202020204" pitchFamily="34" charset="0"/>
              <a:buChar char="•"/>
            </a:pPr>
            <a:r>
              <a:rPr lang="en-US" altLang="zh-CN" sz="1400" dirty="0">
                <a:solidFill>
                  <a:schemeClr val="bg1">
                    <a:lumMod val="75000"/>
                    <a:lumOff val="25000"/>
                  </a:schemeClr>
                </a:solidFill>
              </a:rPr>
              <a:t>7 input neurons, 2 output neurons and 2 hidden layers with 8 neurons each</a:t>
            </a:r>
          </a:p>
          <a:p>
            <a:pPr marL="285750" indent="-285750">
              <a:buFont typeface="Arial" panose="020B0604020202020204" pitchFamily="34" charset="0"/>
              <a:buChar char="•"/>
            </a:pPr>
            <a:r>
              <a:rPr lang="zh-CN" altLang="en-US" sz="1400" dirty="0">
                <a:solidFill>
                  <a:schemeClr val="bg1">
                    <a:lumMod val="75000"/>
                    <a:lumOff val="25000"/>
                  </a:schemeClr>
                </a:solidFill>
              </a:rPr>
              <a:t>learning rate: 10</a:t>
            </a:r>
            <a:r>
              <a:rPr lang="zh-CN" altLang="en-US" sz="1400" baseline="30000" dirty="0">
                <a:solidFill>
                  <a:schemeClr val="bg1">
                    <a:lumMod val="75000"/>
                    <a:lumOff val="25000"/>
                  </a:schemeClr>
                </a:solidFill>
              </a:rPr>
              <a:t>−3 </a:t>
            </a:r>
          </a:p>
          <a:p>
            <a:pPr marL="285750" indent="-285750">
              <a:buFont typeface="Arial" panose="020B0604020202020204" pitchFamily="34" charset="0"/>
              <a:buChar char="•"/>
            </a:pPr>
            <a:r>
              <a:rPr lang="zh-CN" altLang="en-US" sz="1400" dirty="0">
                <a:solidFill>
                  <a:schemeClr val="bg1">
                    <a:lumMod val="75000"/>
                    <a:lumOff val="25000"/>
                  </a:schemeClr>
                </a:solidFill>
              </a:rPr>
              <a:t>batch size: 8</a:t>
            </a:r>
          </a:p>
          <a:p>
            <a:pPr marL="285750" indent="-285750">
              <a:buFont typeface="Arial" panose="020B0604020202020204" pitchFamily="34" charset="0"/>
              <a:buChar char="•"/>
            </a:pPr>
            <a:r>
              <a:rPr lang="zh-CN" altLang="en-US" sz="1400" dirty="0">
                <a:solidFill>
                  <a:schemeClr val="bg1">
                    <a:lumMod val="75000"/>
                    <a:lumOff val="25000"/>
                  </a:schemeClr>
                </a:solidFill>
              </a:rPr>
              <a:t>epoch: 200</a:t>
            </a:r>
          </a:p>
          <a:p>
            <a:pPr marL="285750" indent="-285750">
              <a:buFont typeface="Arial" panose="020B0604020202020204" pitchFamily="34" charset="0"/>
              <a:buChar char="•"/>
            </a:pPr>
            <a:r>
              <a:rPr lang="zh-CN" altLang="en-US" sz="1400" dirty="0">
                <a:solidFill>
                  <a:schemeClr val="bg1">
                    <a:lumMod val="75000"/>
                    <a:lumOff val="25000"/>
                  </a:schemeClr>
                </a:solidFill>
              </a:rPr>
              <a:t>optimizer: Adam</a:t>
            </a:r>
          </a:p>
          <a:p>
            <a:pPr marL="285750" indent="-285750">
              <a:buFont typeface="Arial" panose="020B0604020202020204" pitchFamily="34" charset="0"/>
              <a:buChar char="•"/>
            </a:pPr>
            <a:r>
              <a:rPr lang="zh-CN" altLang="en-US" sz="1400" dirty="0">
                <a:solidFill>
                  <a:schemeClr val="bg1">
                    <a:lumMod val="75000"/>
                    <a:lumOff val="25000"/>
                  </a:schemeClr>
                </a:solidFill>
              </a:rPr>
              <a:t>loss function: cross entropy</a:t>
            </a:r>
          </a:p>
        </p:txBody>
      </p:sp>
      <p:sp>
        <p:nvSpPr>
          <p:cNvPr id="22" name="矩形 21">
            <a:extLst>
              <a:ext uri="{FF2B5EF4-FFF2-40B4-BE49-F238E27FC236}">
                <a16:creationId xmlns:a16="http://schemas.microsoft.com/office/drawing/2014/main" id="{D9257EA0-B8F3-A54A-8C87-0F51078F8606}"/>
              </a:ext>
            </a:extLst>
          </p:cNvPr>
          <p:cNvSpPr/>
          <p:nvPr/>
        </p:nvSpPr>
        <p:spPr>
          <a:xfrm>
            <a:off x="2987869" y="5209766"/>
            <a:ext cx="5414748" cy="738664"/>
          </a:xfrm>
          <a:prstGeom prst="rect">
            <a:avLst/>
          </a:prstGeom>
        </p:spPr>
        <p:txBody>
          <a:bodyPr wrap="square">
            <a:spAutoFit/>
          </a:bodyPr>
          <a:lstStyle/>
          <a:p>
            <a:r>
              <a:rPr lang="en-US" altLang="zh-CN" sz="1400" b="1" i="1" dirty="0">
                <a:solidFill>
                  <a:schemeClr val="bg1">
                    <a:lumMod val="75000"/>
                    <a:lumOff val="25000"/>
                  </a:schemeClr>
                </a:solidFill>
              </a:rPr>
              <a:t>Logistic Regression Model</a:t>
            </a:r>
          </a:p>
          <a:p>
            <a:pPr marL="285750" indent="-285750">
              <a:buFont typeface="Arial" panose="020B0604020202020204" pitchFamily="34" charset="0"/>
              <a:buChar char="•"/>
            </a:pPr>
            <a:r>
              <a:rPr lang="en-US" altLang="zh-CN" sz="1400" dirty="0">
                <a:solidFill>
                  <a:schemeClr val="bg1">
                    <a:lumMod val="75000"/>
                    <a:lumOff val="25000"/>
                  </a:schemeClr>
                </a:solidFill>
              </a:rPr>
              <a:t>construct by sklearn.linear_model.LogisticRegression</a:t>
            </a:r>
          </a:p>
          <a:p>
            <a:pPr marL="285750" indent="-285750">
              <a:buFont typeface="Arial" panose="020B0604020202020204" pitchFamily="34" charset="0"/>
              <a:buChar char="•"/>
            </a:pPr>
            <a:r>
              <a:rPr lang="en-US" altLang="zh-CN" sz="1400" dirty="0">
                <a:solidFill>
                  <a:schemeClr val="bg1">
                    <a:lumMod val="75000"/>
                    <a:lumOff val="25000"/>
                  </a:schemeClr>
                </a:solidFill>
              </a:rPr>
              <a:t>fit by ﬁt function</a:t>
            </a:r>
          </a:p>
        </p:txBody>
      </p:sp>
    </p:spTree>
    <p:extLst>
      <p:ext uri="{BB962C8B-B14F-4D97-AF65-F5344CB8AC3E}">
        <p14:creationId xmlns:p14="http://schemas.microsoft.com/office/powerpoint/2010/main" val="42219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sp>
        <p:nvSpPr>
          <p:cNvPr id="8" name="标题 1">
            <a:extLst>
              <a:ext uri="{FF2B5EF4-FFF2-40B4-BE49-F238E27FC236}">
                <a16:creationId xmlns:a16="http://schemas.microsoft.com/office/drawing/2014/main" id="{4EF83233-993B-734E-AAF7-771EDDEE541D}"/>
              </a:ext>
            </a:extLst>
          </p:cNvPr>
          <p:cNvSpPr txBox="1">
            <a:spLocks/>
          </p:cNvSpPr>
          <p:nvPr/>
        </p:nvSpPr>
        <p:spPr>
          <a:xfrm>
            <a:off x="2887473" y="3082964"/>
            <a:ext cx="7251609" cy="20675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kumimoji="1" lang="en-US" altLang="zh-CN" sz="6000" dirty="0">
                <a:solidFill>
                  <a:schemeClr val="bg1"/>
                </a:solidFill>
              </a:rPr>
              <a:t>RESULTS</a:t>
            </a:r>
          </a:p>
        </p:txBody>
      </p:sp>
    </p:spTree>
    <p:extLst>
      <p:ext uri="{BB962C8B-B14F-4D97-AF65-F5344CB8AC3E}">
        <p14:creationId xmlns:p14="http://schemas.microsoft.com/office/powerpoint/2010/main" val="37697901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ïšḻïďê-Rectangle 2">
            <a:extLst>
              <a:ext uri="{FF2B5EF4-FFF2-40B4-BE49-F238E27FC236}">
                <a16:creationId xmlns:a16="http://schemas.microsoft.com/office/drawing/2014/main" id="{B52BDB4C-A2D5-F245-9D93-86226EC68B53}"/>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Visualization on Map</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descr="图形用户界面&#10;&#10;中度可信度描述已自动生成">
            <a:extLst>
              <a:ext uri="{FF2B5EF4-FFF2-40B4-BE49-F238E27FC236}">
                <a16:creationId xmlns:a16="http://schemas.microsoft.com/office/drawing/2014/main" id="{E8EECA6A-00C5-7A43-8B8C-1D9D8ACA1431}"/>
              </a:ext>
            </a:extLst>
          </p:cNvPr>
          <p:cNvPicPr>
            <a:picLocks noChangeAspect="1"/>
          </p:cNvPicPr>
          <p:nvPr/>
        </p:nvPicPr>
        <p:blipFill rotWithShape="1">
          <a:blip r:embed="rId4"/>
          <a:srcRect t="1172" b="72112"/>
          <a:stretch/>
        </p:blipFill>
        <p:spPr>
          <a:xfrm>
            <a:off x="6237421" y="2025105"/>
            <a:ext cx="5869059" cy="2268031"/>
          </a:xfrm>
          <a:prstGeom prst="rect">
            <a:avLst/>
          </a:prstGeom>
        </p:spPr>
      </p:pic>
      <p:pic>
        <p:nvPicPr>
          <p:cNvPr id="10" name="图片 9" descr="图形用户界面&#10;&#10;中度可信度描述已自动生成">
            <a:extLst>
              <a:ext uri="{FF2B5EF4-FFF2-40B4-BE49-F238E27FC236}">
                <a16:creationId xmlns:a16="http://schemas.microsoft.com/office/drawing/2014/main" id="{F94E2220-E95E-814C-AD1D-273D41063BDB}"/>
              </a:ext>
            </a:extLst>
          </p:cNvPr>
          <p:cNvPicPr>
            <a:picLocks noChangeAspect="1"/>
          </p:cNvPicPr>
          <p:nvPr/>
        </p:nvPicPr>
        <p:blipFill rotWithShape="1">
          <a:blip r:embed="rId4"/>
          <a:srcRect l="22077" t="72584" r="20875" b="894"/>
          <a:stretch/>
        </p:blipFill>
        <p:spPr>
          <a:xfrm>
            <a:off x="2770700" y="3159120"/>
            <a:ext cx="3466722" cy="2331213"/>
          </a:xfrm>
          <a:prstGeom prst="rect">
            <a:avLst/>
          </a:prstGeom>
        </p:spPr>
      </p:pic>
      <p:pic>
        <p:nvPicPr>
          <p:cNvPr id="11" name="图片 10" descr="图形用户界面&#10;&#10;中度可信度描述已自动生成">
            <a:extLst>
              <a:ext uri="{FF2B5EF4-FFF2-40B4-BE49-F238E27FC236}">
                <a16:creationId xmlns:a16="http://schemas.microsoft.com/office/drawing/2014/main" id="{D0BD6562-B7B9-D74F-9FAC-14715D849992}"/>
              </a:ext>
            </a:extLst>
          </p:cNvPr>
          <p:cNvPicPr>
            <a:picLocks noChangeAspect="1"/>
          </p:cNvPicPr>
          <p:nvPr/>
        </p:nvPicPr>
        <p:blipFill rotWithShape="1">
          <a:blip r:embed="rId4"/>
          <a:srcRect t="36934" b="36350"/>
          <a:stretch/>
        </p:blipFill>
        <p:spPr>
          <a:xfrm>
            <a:off x="6237422" y="4283760"/>
            <a:ext cx="5869058" cy="2268030"/>
          </a:xfrm>
          <a:prstGeom prst="rect">
            <a:avLst/>
          </a:prstGeom>
        </p:spPr>
      </p:pic>
    </p:spTree>
    <p:extLst>
      <p:ext uri="{BB962C8B-B14F-4D97-AF65-F5344CB8AC3E}">
        <p14:creationId xmlns:p14="http://schemas.microsoft.com/office/powerpoint/2010/main" val="1444959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ïšḻïďê-Rectangle 2">
            <a:extLst>
              <a:ext uri="{FF2B5EF4-FFF2-40B4-BE49-F238E27FC236}">
                <a16:creationId xmlns:a16="http://schemas.microsoft.com/office/drawing/2014/main" id="{90BDF499-F34E-6948-8B85-44DBACBCEE30}"/>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Feature Selection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1026" name="Picture 2">
            <a:extLst>
              <a:ext uri="{FF2B5EF4-FFF2-40B4-BE49-F238E27FC236}">
                <a16:creationId xmlns:a16="http://schemas.microsoft.com/office/drawing/2014/main" id="{DA9A9018-FF3F-D644-B8AF-C3572CAA66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75713" y="2065190"/>
            <a:ext cx="7315200" cy="4469824"/>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5BDA771-0E7F-0F40-AAF7-990009C07FF6}"/>
              </a:ext>
            </a:extLst>
          </p:cNvPr>
          <p:cNvSpPr txBox="1"/>
          <p:nvPr/>
        </p:nvSpPr>
        <p:spPr>
          <a:xfrm>
            <a:off x="7283228" y="5888683"/>
            <a:ext cx="3777444"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solidFill>
                  <a:schemeClr val="bg1">
                    <a:lumMod val="75000"/>
                    <a:lumOff val="25000"/>
                  </a:schemeClr>
                </a:solidFill>
              </a:rPr>
              <a:t>statistically significant features</a:t>
            </a:r>
          </a:p>
          <a:p>
            <a:pPr marL="285750" indent="-285750">
              <a:buFont typeface="Arial" panose="020B0604020202020204" pitchFamily="34" charset="0"/>
              <a:buChar char="•"/>
            </a:pPr>
            <a:r>
              <a:rPr kumimoji="1" lang="en-US" altLang="zh-CN" dirty="0">
                <a:solidFill>
                  <a:schemeClr val="bg1">
                    <a:lumMod val="75000"/>
                    <a:lumOff val="25000"/>
                  </a:schemeClr>
                </a:solidFill>
              </a:rPr>
              <a:t>no high multicollinearity</a:t>
            </a:r>
            <a:endParaRPr kumimoji="1" lang="zh-CN" altLang="en-US" dirty="0">
              <a:solidFill>
                <a:schemeClr val="bg1">
                  <a:lumMod val="75000"/>
                  <a:lumOff val="25000"/>
                </a:schemeClr>
              </a:solidFill>
            </a:endParaRPr>
          </a:p>
        </p:txBody>
      </p:sp>
    </p:spTree>
    <p:extLst>
      <p:ext uri="{BB962C8B-B14F-4D97-AF65-F5344CB8AC3E}">
        <p14:creationId xmlns:p14="http://schemas.microsoft.com/office/powerpoint/2010/main" val="4809577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ïšḻïďê-Rectangle 2">
            <a:extLst>
              <a:ext uri="{FF2B5EF4-FFF2-40B4-BE49-F238E27FC236}">
                <a16:creationId xmlns:a16="http://schemas.microsoft.com/office/drawing/2014/main" id="{205CEF83-6673-B644-B135-06D9EAAE661F}"/>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Model Evaluation and Comparison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2050" name="Picture 2">
            <a:extLst>
              <a:ext uri="{FF2B5EF4-FFF2-40B4-BE49-F238E27FC236}">
                <a16:creationId xmlns:a16="http://schemas.microsoft.com/office/drawing/2014/main" id="{19C6C5B5-172A-C645-8C0A-E0609D3CEF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1044" y="1943475"/>
            <a:ext cx="4668780" cy="217326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表格 1">
            <a:extLst>
              <a:ext uri="{FF2B5EF4-FFF2-40B4-BE49-F238E27FC236}">
                <a16:creationId xmlns:a16="http://schemas.microsoft.com/office/drawing/2014/main" id="{2F237198-934D-DB40-9603-6864F125951C}"/>
              </a:ext>
            </a:extLst>
          </p:cNvPr>
          <p:cNvGraphicFramePr>
            <a:graphicFrameLocks noGrp="1"/>
          </p:cNvGraphicFramePr>
          <p:nvPr>
            <p:extLst>
              <p:ext uri="{D42A27DB-BD31-4B8C-83A1-F6EECF244321}">
                <p14:modId xmlns:p14="http://schemas.microsoft.com/office/powerpoint/2010/main" val="3477257475"/>
              </p:ext>
            </p:extLst>
          </p:nvPr>
        </p:nvGraphicFramePr>
        <p:xfrm>
          <a:off x="3131600" y="4225568"/>
          <a:ext cx="4183600" cy="1808309"/>
        </p:xfrm>
        <a:graphic>
          <a:graphicData uri="http://schemas.openxmlformats.org/drawingml/2006/table">
            <a:tbl>
              <a:tblPr/>
              <a:tblGrid>
                <a:gridCol w="1172578">
                  <a:extLst>
                    <a:ext uri="{9D8B030D-6E8A-4147-A177-3AD203B41FA5}">
                      <a16:colId xmlns:a16="http://schemas.microsoft.com/office/drawing/2014/main" val="1730872673"/>
                    </a:ext>
                  </a:extLst>
                </a:gridCol>
                <a:gridCol w="747324">
                  <a:extLst>
                    <a:ext uri="{9D8B030D-6E8A-4147-A177-3AD203B41FA5}">
                      <a16:colId xmlns:a16="http://schemas.microsoft.com/office/drawing/2014/main" val="1287959920"/>
                    </a:ext>
                  </a:extLst>
                </a:gridCol>
                <a:gridCol w="813847">
                  <a:extLst>
                    <a:ext uri="{9D8B030D-6E8A-4147-A177-3AD203B41FA5}">
                      <a16:colId xmlns:a16="http://schemas.microsoft.com/office/drawing/2014/main" val="3560556906"/>
                    </a:ext>
                  </a:extLst>
                </a:gridCol>
                <a:gridCol w="724829">
                  <a:extLst>
                    <a:ext uri="{9D8B030D-6E8A-4147-A177-3AD203B41FA5}">
                      <a16:colId xmlns:a16="http://schemas.microsoft.com/office/drawing/2014/main" val="3300094794"/>
                    </a:ext>
                  </a:extLst>
                </a:gridCol>
                <a:gridCol w="725022">
                  <a:extLst>
                    <a:ext uri="{9D8B030D-6E8A-4147-A177-3AD203B41FA5}">
                      <a16:colId xmlns:a16="http://schemas.microsoft.com/office/drawing/2014/main" val="1512533215"/>
                    </a:ext>
                  </a:extLst>
                </a:gridCol>
              </a:tblGrid>
              <a:tr h="477845">
                <a:tc>
                  <a:txBody>
                    <a:bodyPr/>
                    <a:lstStyle/>
                    <a:p>
                      <a:pPr algn="ctr"/>
                      <a:r>
                        <a:rPr lang="en-US" sz="1091" b="0" i="0" dirty="0">
                          <a:solidFill>
                            <a:srgbClr val="000000"/>
                          </a:solidFill>
                          <a:effectLst/>
                          <a:latin typeface="LMSans10"/>
                        </a:rPr>
                        <a:t>Model</a:t>
                      </a:r>
                      <a:r>
                        <a:rPr lang="en-US" sz="1091" b="0" i="0" dirty="0">
                          <a:solidFill>
                            <a:srgbClr val="000000"/>
                          </a:solidFill>
                          <a:effectLst/>
                          <a:latin typeface="Computer Modern"/>
                        </a:rPr>
                        <a:t>\</a:t>
                      </a:r>
                      <a:r>
                        <a:rPr lang="en-US" sz="1091" b="0" i="0" dirty="0">
                          <a:solidFill>
                            <a:srgbClr val="000000"/>
                          </a:solidFill>
                          <a:effectLst/>
                          <a:latin typeface="LMSans10"/>
                        </a:rPr>
                        <a:t>Measure</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dirty="0">
                          <a:solidFill>
                            <a:srgbClr val="000000"/>
                          </a:solidFill>
                          <a:effectLst/>
                          <a:latin typeface="LMSans10"/>
                        </a:rPr>
                        <a:t>Accuracy</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a:solidFill>
                            <a:srgbClr val="000000"/>
                          </a:solidFill>
                          <a:effectLst/>
                          <a:latin typeface="LMSans10"/>
                        </a:rPr>
                        <a:t>Precision</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dirty="0">
                          <a:solidFill>
                            <a:srgbClr val="000000"/>
                          </a:solidFill>
                          <a:effectLst/>
                          <a:latin typeface="LMSans10"/>
                        </a:rPr>
                        <a:t>Recall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a:solidFill>
                            <a:srgbClr val="000000"/>
                          </a:solidFill>
                          <a:effectLst/>
                          <a:latin typeface="LMSans10"/>
                        </a:rPr>
                        <a:t>F1-score</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593266707"/>
                  </a:ext>
                </a:extLst>
              </a:tr>
              <a:tr h="665232">
                <a:tc>
                  <a:txBody>
                    <a:bodyPr/>
                    <a:lstStyle/>
                    <a:p>
                      <a:pPr algn="ctr"/>
                      <a:r>
                        <a:rPr lang="en-US" sz="1091" b="0" i="0" dirty="0">
                          <a:solidFill>
                            <a:srgbClr val="000000"/>
                          </a:solidFill>
                          <a:effectLst/>
                          <a:latin typeface="LMSans10"/>
                        </a:rPr>
                        <a:t>Logistic</a:t>
                      </a:r>
                      <a:r>
                        <a:rPr lang="en-US" sz="1091" b="0" i="0" dirty="0">
                          <a:solidFill>
                            <a:srgbClr val="000000"/>
                          </a:solidFill>
                          <a:effectLst/>
                          <a:latin typeface="Helvetica" pitchFamily="2" charset="0"/>
                        </a:rPr>
                        <a:t> </a:t>
                      </a:r>
                      <a:r>
                        <a:rPr lang="en-US" sz="1091" b="0" i="0" dirty="0">
                          <a:solidFill>
                            <a:srgbClr val="000000"/>
                          </a:solidFill>
                          <a:effectLst/>
                          <a:latin typeface="LMSans10"/>
                        </a:rPr>
                        <a:t>Regression</a:t>
                      </a:r>
                      <a:r>
                        <a:rPr lang="en-US" sz="1091" b="0" i="0" dirty="0">
                          <a:solidFill>
                            <a:srgbClr val="000000"/>
                          </a:solidFill>
                          <a:effectLst/>
                          <a:latin typeface="Helvetica" pitchFamily="2" charset="0"/>
                        </a:rPr>
                        <a:t> </a:t>
                      </a:r>
                      <a:r>
                        <a:rPr lang="en-US" sz="1091" b="0" i="0" dirty="0">
                          <a:solidFill>
                            <a:srgbClr val="000000"/>
                          </a:solidFill>
                          <a:effectLst/>
                          <a:latin typeface="LMSans10"/>
                        </a:rPr>
                        <a:t>Model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a:solidFill>
                            <a:srgbClr val="000000"/>
                          </a:solidFill>
                          <a:effectLst/>
                          <a:latin typeface="LMSans10"/>
                        </a:rPr>
                        <a:t>0.705</a:t>
                      </a:r>
                      <a:endParaRPr lang="zh-CN" alt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a:solidFill>
                            <a:srgbClr val="000000"/>
                          </a:solidFill>
                          <a:effectLst/>
                          <a:latin typeface="LMSans10"/>
                        </a:rPr>
                        <a:t>0.702</a:t>
                      </a:r>
                      <a:endParaRPr lang="zh-CN" alt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0.530</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a:solidFill>
                            <a:srgbClr val="000000"/>
                          </a:solidFill>
                          <a:effectLst/>
                          <a:latin typeface="LMSans10"/>
                        </a:rPr>
                        <a:t>0.604</a:t>
                      </a:r>
                      <a:endParaRPr lang="zh-CN" alt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313942210"/>
                  </a:ext>
                </a:extLst>
              </a:tr>
              <a:tr h="665232">
                <a:tc>
                  <a:txBody>
                    <a:bodyPr/>
                    <a:lstStyle/>
                    <a:p>
                      <a:pPr algn="ctr"/>
                      <a:r>
                        <a:rPr lang="en-US" sz="1091" b="0" i="0" dirty="0">
                          <a:solidFill>
                            <a:srgbClr val="000000"/>
                          </a:solidFill>
                          <a:effectLst/>
                          <a:latin typeface="LMSans10"/>
                        </a:rPr>
                        <a:t>Neural</a:t>
                      </a:r>
                      <a:endParaRPr lang="en-US" sz="1091" b="0" i="0" dirty="0">
                        <a:solidFill>
                          <a:srgbClr val="000000"/>
                        </a:solidFill>
                        <a:effectLst/>
                        <a:latin typeface="Helvetica" pitchFamily="2" charset="0"/>
                      </a:endParaRPr>
                    </a:p>
                    <a:p>
                      <a:pPr algn="ctr"/>
                      <a:r>
                        <a:rPr lang="en-US" sz="1091" b="0" i="0" dirty="0">
                          <a:solidFill>
                            <a:srgbClr val="000000"/>
                          </a:solidFill>
                          <a:effectLst/>
                          <a:latin typeface="LMSans10"/>
                        </a:rPr>
                        <a:t>Network</a:t>
                      </a:r>
                      <a:endParaRPr lang="en-US" sz="1091" b="0" i="0" dirty="0">
                        <a:solidFill>
                          <a:srgbClr val="000000"/>
                        </a:solidFill>
                        <a:effectLst/>
                        <a:latin typeface="Helvetica" pitchFamily="2" charset="0"/>
                      </a:endParaRPr>
                    </a:p>
                    <a:p>
                      <a:pPr algn="ctr"/>
                      <a:r>
                        <a:rPr lang="en-US" sz="1091" b="0" i="0" dirty="0">
                          <a:solidFill>
                            <a:srgbClr val="000000"/>
                          </a:solidFill>
                          <a:effectLst/>
                          <a:latin typeface="LMSans10"/>
                        </a:rPr>
                        <a:t>Model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a:solidFill>
                            <a:srgbClr val="000000"/>
                          </a:solidFill>
                          <a:effectLst/>
                          <a:latin typeface="LMSans10"/>
                        </a:rPr>
                        <a:t>0.791</a:t>
                      </a:r>
                      <a:endParaRPr lang="zh-CN" alt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0.730</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a:solidFill>
                            <a:srgbClr val="000000"/>
                          </a:solidFill>
                          <a:effectLst/>
                          <a:latin typeface="LMSans10"/>
                        </a:rPr>
                        <a:t>0.807</a:t>
                      </a:r>
                      <a:endParaRPr lang="zh-CN" alt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0.766</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2559677"/>
                  </a:ext>
                </a:extLst>
              </a:tr>
            </a:tbl>
          </a:graphicData>
        </a:graphic>
      </p:graphicFrame>
      <p:pic>
        <p:nvPicPr>
          <p:cNvPr id="4" name="图片 3" descr="图表, 折线图&#10;&#10;描述已自动生成">
            <a:extLst>
              <a:ext uri="{FF2B5EF4-FFF2-40B4-BE49-F238E27FC236}">
                <a16:creationId xmlns:a16="http://schemas.microsoft.com/office/drawing/2014/main" id="{FCB03CE7-4AC3-F849-B950-4E2B3EDEEEA3}"/>
              </a:ext>
            </a:extLst>
          </p:cNvPr>
          <p:cNvPicPr>
            <a:picLocks noChangeAspect="1"/>
          </p:cNvPicPr>
          <p:nvPr/>
        </p:nvPicPr>
        <p:blipFill>
          <a:blip r:embed="rId5"/>
          <a:stretch>
            <a:fillRect/>
          </a:stretch>
        </p:blipFill>
        <p:spPr>
          <a:xfrm>
            <a:off x="7595592" y="2386201"/>
            <a:ext cx="4160481" cy="3880785"/>
          </a:xfrm>
          <a:prstGeom prst="rect">
            <a:avLst/>
          </a:prstGeom>
        </p:spPr>
      </p:pic>
    </p:spTree>
    <p:extLst>
      <p:ext uri="{BB962C8B-B14F-4D97-AF65-F5344CB8AC3E}">
        <p14:creationId xmlns:p14="http://schemas.microsoft.com/office/powerpoint/2010/main" val="26815226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ïšḻïďê-Rectangle 2">
            <a:extLst>
              <a:ext uri="{FF2B5EF4-FFF2-40B4-BE49-F238E27FC236}">
                <a16:creationId xmlns:a16="http://schemas.microsoft.com/office/drawing/2014/main" id="{205CEF83-6673-B644-B135-06D9EAAE661F}"/>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Model Evaluation and Comparison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4098" name="Picture 2">
            <a:extLst>
              <a:ext uri="{FF2B5EF4-FFF2-40B4-BE49-F238E27FC236}">
                <a16:creationId xmlns:a16="http://schemas.microsoft.com/office/drawing/2014/main" id="{44CAE712-D4EB-9A43-AB4F-161B75584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56730" y="1960387"/>
            <a:ext cx="6953165" cy="4726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3043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ïšḻïďê-Rectangle 2">
            <a:extLst>
              <a:ext uri="{FF2B5EF4-FFF2-40B4-BE49-F238E27FC236}">
                <a16:creationId xmlns:a16="http://schemas.microsoft.com/office/drawing/2014/main" id="{DD268FBE-5A22-704B-8789-A65842567C72}"/>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Model Evaluation and Comparison</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12" name="Picture 4">
            <a:extLst>
              <a:ext uri="{FF2B5EF4-FFF2-40B4-BE49-F238E27FC236}">
                <a16:creationId xmlns:a16="http://schemas.microsoft.com/office/drawing/2014/main" id="{881AAA3D-C97B-7442-9E86-ACC1343374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t="-1" r="248" b="50475"/>
          <a:stretch/>
        </p:blipFill>
        <p:spPr bwMode="auto">
          <a:xfrm>
            <a:off x="2767651" y="2222152"/>
            <a:ext cx="4707653" cy="31250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a:extLst>
              <a:ext uri="{FF2B5EF4-FFF2-40B4-BE49-F238E27FC236}">
                <a16:creationId xmlns:a16="http://schemas.microsoft.com/office/drawing/2014/main" id="{2F1194A4-197F-5A40-8469-E9697ECCA737}"/>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9434"/>
          <a:stretch/>
        </p:blipFill>
        <p:spPr bwMode="auto">
          <a:xfrm>
            <a:off x="7273297" y="2301345"/>
            <a:ext cx="4713648" cy="3186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96510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8" name="Rectangle 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9" name="Rectangle 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30" name="Rectangle 11">
            <a:extLst>
              <a:ext uri="{FF2B5EF4-FFF2-40B4-BE49-F238E27FC236}">
                <a16:creationId xmlns:a16="http://schemas.microsoft.com/office/drawing/2014/main" id="{FB8ECA89-3FD7-4BB2-A39F-923046763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标题 1">
            <a:extLst>
              <a:ext uri="{FF2B5EF4-FFF2-40B4-BE49-F238E27FC236}">
                <a16:creationId xmlns:a16="http://schemas.microsoft.com/office/drawing/2014/main" id="{75F82EF8-228C-094D-AA26-7EDD94EF05D7}"/>
              </a:ext>
            </a:extLst>
          </p:cNvPr>
          <p:cNvSpPr>
            <a:spLocks noGrp="1"/>
          </p:cNvSpPr>
          <p:nvPr>
            <p:ph type="title"/>
          </p:nvPr>
        </p:nvSpPr>
        <p:spPr>
          <a:xfrm>
            <a:off x="2899255" y="2395216"/>
            <a:ext cx="6390441" cy="2067560"/>
          </a:xfrm>
        </p:spPr>
        <p:txBody>
          <a:bodyPr vert="horz" lIns="91440" tIns="45720" rIns="91440" bIns="45720" rtlCol="0" anchor="t">
            <a:normAutofit/>
          </a:bodyPr>
          <a:lstStyle/>
          <a:p>
            <a:r>
              <a:rPr kumimoji="1" lang="en-US" altLang="zh-CN" sz="6000" dirty="0">
                <a:solidFill>
                  <a:schemeClr val="bg1"/>
                </a:solidFill>
              </a:rPr>
              <a:t>PROJECT INTRODUCTION</a:t>
            </a:r>
          </a:p>
        </p:txBody>
      </p:sp>
      <p:sp>
        <p:nvSpPr>
          <p:cNvPr id="14" name="Rectangle 13">
            <a:extLst>
              <a:ext uri="{FF2B5EF4-FFF2-40B4-BE49-F238E27FC236}">
                <a16:creationId xmlns:a16="http://schemas.microsoft.com/office/drawing/2014/main" id="{54F2D2D6-8669-4EA9-A05C-2A810ECFC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F151AF58-5E9F-478C-896B-D261D731B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33" name="图片 32">
            <a:extLst>
              <a:ext uri="{FF2B5EF4-FFF2-40B4-BE49-F238E27FC236}">
                <a16:creationId xmlns:a16="http://schemas.microsoft.com/office/drawing/2014/main" id="{46986A90-8417-514D-87CC-6319B46FA07B}"/>
              </a:ext>
            </a:extLst>
          </p:cNvPr>
          <p:cNvPicPr>
            <a:picLocks noChangeAspect="1"/>
          </p:cNvPicPr>
          <p:nvPr/>
        </p:nvPicPr>
        <p:blipFill>
          <a:blip r:embed="rId3"/>
          <a:stretch>
            <a:fillRect/>
          </a:stretch>
        </p:blipFill>
        <p:spPr>
          <a:xfrm>
            <a:off x="9171950" y="170993"/>
            <a:ext cx="2770698" cy="729473"/>
          </a:xfrm>
          <a:prstGeom prst="rect">
            <a:avLst/>
          </a:prstGeom>
        </p:spPr>
      </p:pic>
    </p:spTree>
    <p:extLst>
      <p:ext uri="{BB962C8B-B14F-4D97-AF65-F5344CB8AC3E}">
        <p14:creationId xmlns:p14="http://schemas.microsoft.com/office/powerpoint/2010/main" val="42111375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1BB260-3A36-4BF9-AB26-06AD22AD2BCD}"/>
              </a:ext>
            </a:extLst>
          </p:cNvPr>
          <p:cNvPicPr>
            <a:picLocks noChangeAspect="1"/>
          </p:cNvPicPr>
          <p:nvPr/>
        </p:nvPicPr>
        <p:blipFill rotWithShape="1">
          <a:blip r:embed="rId2"/>
          <a:srcRect l="2535" t="9299" r="7473" b="18091"/>
          <a:stretch/>
        </p:blipFill>
        <p:spPr>
          <a:xfrm>
            <a:off x="3048" y="-1714"/>
            <a:ext cx="12188952" cy="6859714"/>
          </a:xfrm>
          <a:prstGeom prst="rect">
            <a:avLst/>
          </a:prstGeom>
        </p:spPr>
      </p:pic>
      <p:sp>
        <p:nvSpPr>
          <p:cNvPr id="133"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5" name="Rectangle 13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7" name="Rectangle 13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标题 1">
            <a:extLst>
              <a:ext uri="{FF2B5EF4-FFF2-40B4-BE49-F238E27FC236}">
                <a16:creationId xmlns:a16="http://schemas.microsoft.com/office/drawing/2014/main" id="{262E057C-87F5-3B44-AFB2-7E0FBCE64EEB}"/>
              </a:ext>
            </a:extLst>
          </p:cNvPr>
          <p:cNvSpPr>
            <a:spLocks noGrp="1"/>
          </p:cNvSpPr>
          <p:nvPr>
            <p:ph type="ctrTitle"/>
          </p:nvPr>
        </p:nvSpPr>
        <p:spPr>
          <a:xfrm>
            <a:off x="561865" y="2977977"/>
            <a:ext cx="6404554" cy="1218469"/>
          </a:xfrm>
        </p:spPr>
        <p:txBody>
          <a:bodyPr>
            <a:normAutofit/>
          </a:bodyPr>
          <a:lstStyle/>
          <a:p>
            <a:pPr>
              <a:lnSpc>
                <a:spcPct val="90000"/>
              </a:lnSpc>
            </a:pPr>
            <a:r>
              <a:rPr kumimoji="1" lang="en-US" altLang="zh-CN" dirty="0"/>
              <a:t>Thank you</a:t>
            </a:r>
            <a:endParaRPr kumimoji="1" lang="zh-CN" altLang="en-US" dirty="0"/>
          </a:p>
        </p:txBody>
      </p:sp>
      <p:pic>
        <p:nvPicPr>
          <p:cNvPr id="10" name="图片 9">
            <a:extLst>
              <a:ext uri="{FF2B5EF4-FFF2-40B4-BE49-F238E27FC236}">
                <a16:creationId xmlns:a16="http://schemas.microsoft.com/office/drawing/2014/main" id="{534E992E-2761-FC40-B0AC-F3A2DA73FD04}"/>
              </a:ext>
            </a:extLst>
          </p:cNvPr>
          <p:cNvPicPr>
            <a:picLocks noChangeAspect="1"/>
          </p:cNvPicPr>
          <p:nvPr/>
        </p:nvPicPr>
        <p:blipFill>
          <a:blip r:embed="rId3"/>
          <a:stretch>
            <a:fillRect/>
          </a:stretch>
        </p:blipFill>
        <p:spPr>
          <a:xfrm>
            <a:off x="9171950" y="170993"/>
            <a:ext cx="2770698" cy="729473"/>
          </a:xfrm>
          <a:prstGeom prst="rect">
            <a:avLst/>
          </a:prstGeom>
        </p:spPr>
      </p:pic>
    </p:spTree>
    <p:extLst>
      <p:ext uri="{BB962C8B-B14F-4D97-AF65-F5344CB8AC3E}">
        <p14:creationId xmlns:p14="http://schemas.microsoft.com/office/powerpoint/2010/main" val="158986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1" name="Rectangle 130">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D91BB260-3A36-4BF9-AB26-06AD22AD2BCD}"/>
              </a:ext>
            </a:extLst>
          </p:cNvPr>
          <p:cNvPicPr>
            <a:picLocks noChangeAspect="1"/>
          </p:cNvPicPr>
          <p:nvPr/>
        </p:nvPicPr>
        <p:blipFill rotWithShape="1">
          <a:blip r:embed="rId2"/>
          <a:srcRect l="2535" t="9299" r="7473" b="18091"/>
          <a:stretch/>
        </p:blipFill>
        <p:spPr>
          <a:xfrm>
            <a:off x="3048" y="-1714"/>
            <a:ext cx="12188952" cy="6859714"/>
          </a:xfrm>
          <a:prstGeom prst="rect">
            <a:avLst/>
          </a:prstGeom>
        </p:spPr>
      </p:pic>
      <p:sp>
        <p:nvSpPr>
          <p:cNvPr id="133" name="Rectangle">
            <a:extLst>
              <a:ext uri="{FF2B5EF4-FFF2-40B4-BE49-F238E27FC236}">
                <a16:creationId xmlns:a16="http://schemas.microsoft.com/office/drawing/2014/main" id="{9F0EA5A9-0D12-3644-BBEC-6D9D192EBE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7551978" cy="6858001"/>
          </a:xfrm>
          <a:prstGeom prst="rect">
            <a:avLst/>
          </a:prstGeom>
          <a:solidFill>
            <a:schemeClr val="bg1">
              <a:alpha val="85000"/>
            </a:schemeClr>
          </a:solidFill>
          <a:ln w="12700">
            <a:miter lim="400000"/>
          </a:ln>
        </p:spPr>
        <p:txBody>
          <a:bodyPr lIns="50800" tIns="50800" rIns="50800" bIns="50800" anchor="ctr"/>
          <a:lstStyle/>
          <a:p>
            <a:pPr algn="ctr" defTabSz="457200"/>
            <a:endParaRPr sz="2600" cap="all" dirty="0">
              <a:solidFill>
                <a:srgbClr val="FFFFFF"/>
              </a:solidFill>
              <a:sym typeface="Avenir Next"/>
            </a:endParaRPr>
          </a:p>
        </p:txBody>
      </p:sp>
      <p:sp>
        <p:nvSpPr>
          <p:cNvPr id="135" name="Rectangle 134">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80" y="1375495"/>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37" name="Rectangle 136">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52079" y="0"/>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 name="标题 1">
            <a:extLst>
              <a:ext uri="{FF2B5EF4-FFF2-40B4-BE49-F238E27FC236}">
                <a16:creationId xmlns:a16="http://schemas.microsoft.com/office/drawing/2014/main" id="{262E057C-87F5-3B44-AFB2-7E0FBCE64EEB}"/>
              </a:ext>
            </a:extLst>
          </p:cNvPr>
          <p:cNvSpPr>
            <a:spLocks noGrp="1"/>
          </p:cNvSpPr>
          <p:nvPr>
            <p:ph type="ctrTitle"/>
          </p:nvPr>
        </p:nvSpPr>
        <p:spPr>
          <a:xfrm>
            <a:off x="561865" y="2977977"/>
            <a:ext cx="7422408" cy="1218469"/>
          </a:xfrm>
        </p:spPr>
        <p:txBody>
          <a:bodyPr>
            <a:normAutofit fontScale="90000"/>
          </a:bodyPr>
          <a:lstStyle/>
          <a:p>
            <a:pPr>
              <a:lnSpc>
                <a:spcPct val="90000"/>
              </a:lnSpc>
            </a:pPr>
            <a:r>
              <a:rPr kumimoji="1" lang="en-US" altLang="zh-CN" dirty="0"/>
              <a:t>Appendix</a:t>
            </a:r>
            <a:br>
              <a:rPr kumimoji="1" lang="en-US" altLang="zh-CN" dirty="0"/>
            </a:br>
            <a:r>
              <a:rPr kumimoji="1" lang="en-US" altLang="zh-CN" dirty="0"/>
              <a:t>(radius mode result)</a:t>
            </a:r>
            <a:endParaRPr kumimoji="1" lang="zh-CN" altLang="en-US" dirty="0"/>
          </a:p>
        </p:txBody>
      </p:sp>
      <p:pic>
        <p:nvPicPr>
          <p:cNvPr id="10" name="图片 9">
            <a:extLst>
              <a:ext uri="{FF2B5EF4-FFF2-40B4-BE49-F238E27FC236}">
                <a16:creationId xmlns:a16="http://schemas.microsoft.com/office/drawing/2014/main" id="{534E992E-2761-FC40-B0AC-F3A2DA73FD04}"/>
              </a:ext>
            </a:extLst>
          </p:cNvPr>
          <p:cNvPicPr>
            <a:picLocks noChangeAspect="1"/>
          </p:cNvPicPr>
          <p:nvPr/>
        </p:nvPicPr>
        <p:blipFill>
          <a:blip r:embed="rId3"/>
          <a:stretch>
            <a:fillRect/>
          </a:stretch>
        </p:blipFill>
        <p:spPr>
          <a:xfrm>
            <a:off x="9171950" y="170993"/>
            <a:ext cx="2770698" cy="729473"/>
          </a:xfrm>
          <a:prstGeom prst="rect">
            <a:avLst/>
          </a:prstGeom>
        </p:spPr>
      </p:pic>
    </p:spTree>
    <p:extLst>
      <p:ext uri="{BB962C8B-B14F-4D97-AF65-F5344CB8AC3E}">
        <p14:creationId xmlns:p14="http://schemas.microsoft.com/office/powerpoint/2010/main" val="2219708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ïšḻïďê-Rectangle 2">
            <a:extLst>
              <a:ext uri="{FF2B5EF4-FFF2-40B4-BE49-F238E27FC236}">
                <a16:creationId xmlns:a16="http://schemas.microsoft.com/office/drawing/2014/main" id="{DD268FBE-5A22-704B-8789-A65842567C72}"/>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Radius Mode</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graphicFrame>
        <p:nvGraphicFramePr>
          <p:cNvPr id="2" name="表格 1">
            <a:extLst>
              <a:ext uri="{FF2B5EF4-FFF2-40B4-BE49-F238E27FC236}">
                <a16:creationId xmlns:a16="http://schemas.microsoft.com/office/drawing/2014/main" id="{C122C11B-44E5-524A-B813-B6DC6C70F8A8}"/>
              </a:ext>
            </a:extLst>
          </p:cNvPr>
          <p:cNvGraphicFramePr>
            <a:graphicFrameLocks noGrp="1"/>
          </p:cNvGraphicFramePr>
          <p:nvPr>
            <p:extLst>
              <p:ext uri="{D42A27DB-BD31-4B8C-83A1-F6EECF244321}">
                <p14:modId xmlns:p14="http://schemas.microsoft.com/office/powerpoint/2010/main" val="2369415843"/>
              </p:ext>
            </p:extLst>
          </p:nvPr>
        </p:nvGraphicFramePr>
        <p:xfrm>
          <a:off x="3603987" y="5421466"/>
          <a:ext cx="7531185" cy="1159720"/>
        </p:xfrm>
        <a:graphic>
          <a:graphicData uri="http://schemas.openxmlformats.org/drawingml/2006/table">
            <a:tbl>
              <a:tblPr/>
              <a:tblGrid>
                <a:gridCol w="2110838">
                  <a:extLst>
                    <a:ext uri="{9D8B030D-6E8A-4147-A177-3AD203B41FA5}">
                      <a16:colId xmlns:a16="http://schemas.microsoft.com/office/drawing/2014/main" val="830897960"/>
                    </a:ext>
                  </a:extLst>
                </a:gridCol>
                <a:gridCol w="1345310">
                  <a:extLst>
                    <a:ext uri="{9D8B030D-6E8A-4147-A177-3AD203B41FA5}">
                      <a16:colId xmlns:a16="http://schemas.microsoft.com/office/drawing/2014/main" val="1911706295"/>
                    </a:ext>
                  </a:extLst>
                </a:gridCol>
                <a:gridCol w="1465062">
                  <a:extLst>
                    <a:ext uri="{9D8B030D-6E8A-4147-A177-3AD203B41FA5}">
                      <a16:colId xmlns:a16="http://schemas.microsoft.com/office/drawing/2014/main" val="1679453832"/>
                    </a:ext>
                  </a:extLst>
                </a:gridCol>
                <a:gridCol w="1304815">
                  <a:extLst>
                    <a:ext uri="{9D8B030D-6E8A-4147-A177-3AD203B41FA5}">
                      <a16:colId xmlns:a16="http://schemas.microsoft.com/office/drawing/2014/main" val="2974157444"/>
                    </a:ext>
                  </a:extLst>
                </a:gridCol>
                <a:gridCol w="1305160">
                  <a:extLst>
                    <a:ext uri="{9D8B030D-6E8A-4147-A177-3AD203B41FA5}">
                      <a16:colId xmlns:a16="http://schemas.microsoft.com/office/drawing/2014/main" val="3633691183"/>
                    </a:ext>
                  </a:extLst>
                </a:gridCol>
              </a:tblGrid>
              <a:tr h="306456">
                <a:tc>
                  <a:txBody>
                    <a:bodyPr/>
                    <a:lstStyle/>
                    <a:p>
                      <a:pPr algn="ctr"/>
                      <a:r>
                        <a:rPr lang="en-US" sz="1091" b="0" i="0" dirty="0">
                          <a:solidFill>
                            <a:srgbClr val="000000"/>
                          </a:solidFill>
                          <a:effectLst/>
                          <a:latin typeface="LMSans10"/>
                        </a:rPr>
                        <a:t>Model</a:t>
                      </a:r>
                      <a:r>
                        <a:rPr lang="en-US" sz="1091" b="0" i="0" dirty="0">
                          <a:solidFill>
                            <a:srgbClr val="000000"/>
                          </a:solidFill>
                          <a:effectLst/>
                          <a:latin typeface="Computer Modern"/>
                        </a:rPr>
                        <a:t>\</a:t>
                      </a:r>
                      <a:r>
                        <a:rPr lang="en-US" sz="1091" b="0" i="0" dirty="0">
                          <a:solidFill>
                            <a:srgbClr val="000000"/>
                          </a:solidFill>
                          <a:effectLst/>
                          <a:latin typeface="LMSans10"/>
                        </a:rPr>
                        <a:t>Measure</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dirty="0">
                          <a:solidFill>
                            <a:srgbClr val="000000"/>
                          </a:solidFill>
                          <a:effectLst/>
                          <a:latin typeface="LMSans10"/>
                        </a:rPr>
                        <a:t>Accuracy</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a:solidFill>
                            <a:srgbClr val="000000"/>
                          </a:solidFill>
                          <a:effectLst/>
                          <a:latin typeface="LMSans10"/>
                        </a:rPr>
                        <a:t>Precision</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dirty="0">
                          <a:solidFill>
                            <a:srgbClr val="000000"/>
                          </a:solidFill>
                          <a:effectLst/>
                          <a:latin typeface="LMSans10"/>
                        </a:rPr>
                        <a:t>Recall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sz="1091" b="0" i="0">
                          <a:solidFill>
                            <a:srgbClr val="000000"/>
                          </a:solidFill>
                          <a:effectLst/>
                          <a:latin typeface="LMSans10"/>
                        </a:rPr>
                        <a:t>F1-score</a:t>
                      </a:r>
                      <a:endParaRPr lang="en-US">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529707665"/>
                  </a:ext>
                </a:extLst>
              </a:tr>
              <a:tr h="426632">
                <a:tc>
                  <a:txBody>
                    <a:bodyPr/>
                    <a:lstStyle/>
                    <a:p>
                      <a:pPr algn="ctr"/>
                      <a:r>
                        <a:rPr lang="en-US" sz="1091" b="0" i="0" dirty="0">
                          <a:solidFill>
                            <a:srgbClr val="000000"/>
                          </a:solidFill>
                          <a:effectLst/>
                          <a:latin typeface="LMSans10"/>
                        </a:rPr>
                        <a:t>Logistic</a:t>
                      </a:r>
                      <a:r>
                        <a:rPr lang="en-US" sz="1091" b="0" i="0" dirty="0">
                          <a:solidFill>
                            <a:srgbClr val="000000"/>
                          </a:solidFill>
                          <a:effectLst/>
                          <a:latin typeface="Helvetica" pitchFamily="2" charset="0"/>
                        </a:rPr>
                        <a:t> </a:t>
                      </a:r>
                      <a:r>
                        <a:rPr lang="en-US" sz="1091" b="0" i="0" dirty="0">
                          <a:solidFill>
                            <a:srgbClr val="000000"/>
                          </a:solidFill>
                          <a:effectLst/>
                          <a:latin typeface="LMSans10"/>
                        </a:rPr>
                        <a:t>Regression</a:t>
                      </a:r>
                      <a:r>
                        <a:rPr lang="en-US" sz="1091" b="0" i="0" dirty="0">
                          <a:solidFill>
                            <a:srgbClr val="000000"/>
                          </a:solidFill>
                          <a:effectLst/>
                          <a:latin typeface="Helvetica" pitchFamily="2" charset="0"/>
                        </a:rPr>
                        <a:t> </a:t>
                      </a:r>
                      <a:r>
                        <a:rPr lang="en-US" sz="1091" b="0" i="0" dirty="0">
                          <a:solidFill>
                            <a:srgbClr val="000000"/>
                          </a:solidFill>
                          <a:effectLst/>
                          <a:latin typeface="LMSans10"/>
                        </a:rPr>
                        <a:t>Model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r>
                        <a:rPr lang="en-US" altLang="zh-CN" sz="1091" b="0" i="0" kern="1200" dirty="0">
                          <a:solidFill>
                            <a:srgbClr val="000000"/>
                          </a:solidFill>
                          <a:effectLst/>
                          <a:latin typeface="LMSans10"/>
                          <a:ea typeface="+mn-ea"/>
                          <a:cs typeface="+mn-cs"/>
                        </a:rPr>
                        <a:t>0.725</a:t>
                      </a:r>
                      <a:endParaRPr lang="zh-CN" altLang="en-US" sz="1091" b="0" i="0" kern="1200" dirty="0">
                        <a:solidFill>
                          <a:srgbClr val="000000"/>
                        </a:solidFill>
                        <a:effectLst/>
                        <a:latin typeface="LMSans10"/>
                        <a:ea typeface="+mn-ea"/>
                        <a:cs typeface="+mn-cs"/>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r>
                        <a:rPr lang="en-US" altLang="zh-CN" sz="1091" b="0" i="0" kern="1200" dirty="0">
                          <a:solidFill>
                            <a:srgbClr val="000000"/>
                          </a:solidFill>
                          <a:effectLst/>
                          <a:latin typeface="LMSans10"/>
                          <a:ea typeface="+mn-ea"/>
                          <a:cs typeface="+mn-cs"/>
                        </a:rPr>
                        <a:t>0.707</a:t>
                      </a:r>
                      <a:endParaRPr lang="zh-CN" altLang="en-US" sz="1091" b="0" i="0" kern="1200" dirty="0">
                        <a:solidFill>
                          <a:srgbClr val="000000"/>
                        </a:solidFill>
                        <a:effectLst/>
                        <a:latin typeface="LMSans10"/>
                        <a:ea typeface="+mn-ea"/>
                        <a:cs typeface="+mn-cs"/>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r>
                        <a:rPr lang="en-US" altLang="zh-CN" sz="1091" b="0" i="0" kern="1200" dirty="0">
                          <a:solidFill>
                            <a:srgbClr val="000000"/>
                          </a:solidFill>
                          <a:effectLst/>
                          <a:latin typeface="LMSans10"/>
                          <a:ea typeface="+mn-ea"/>
                          <a:cs typeface="+mn-cs"/>
                        </a:rPr>
                        <a:t>0.609</a:t>
                      </a:r>
                      <a:endParaRPr lang="zh-CN" altLang="en-US" sz="1091" b="0" i="0" kern="1200" dirty="0">
                        <a:solidFill>
                          <a:srgbClr val="000000"/>
                        </a:solidFill>
                        <a:effectLst/>
                        <a:latin typeface="LMSans10"/>
                        <a:ea typeface="+mn-ea"/>
                        <a:cs typeface="+mn-cs"/>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r>
                        <a:rPr lang="en-US" altLang="zh-CN" sz="1091" b="0" i="0" kern="1200" dirty="0">
                          <a:solidFill>
                            <a:srgbClr val="000000"/>
                          </a:solidFill>
                          <a:effectLst/>
                          <a:latin typeface="LMSans10"/>
                          <a:ea typeface="+mn-ea"/>
                          <a:cs typeface="+mn-cs"/>
                        </a:rPr>
                        <a:t>0.655</a:t>
                      </a:r>
                      <a:endParaRPr lang="zh-CN" altLang="en-US" sz="1091" b="0" i="0" kern="1200" dirty="0">
                        <a:solidFill>
                          <a:srgbClr val="000000"/>
                        </a:solidFill>
                        <a:effectLst/>
                        <a:latin typeface="LMSans10"/>
                        <a:ea typeface="+mn-ea"/>
                        <a:cs typeface="+mn-cs"/>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378315603"/>
                  </a:ext>
                </a:extLst>
              </a:tr>
              <a:tr h="426632">
                <a:tc>
                  <a:txBody>
                    <a:bodyPr/>
                    <a:lstStyle/>
                    <a:p>
                      <a:pPr algn="ctr"/>
                      <a:r>
                        <a:rPr lang="en-US" sz="1091" b="0" i="0" dirty="0">
                          <a:solidFill>
                            <a:srgbClr val="000000"/>
                          </a:solidFill>
                          <a:effectLst/>
                          <a:latin typeface="LMSans10"/>
                        </a:rPr>
                        <a:t>Neural</a:t>
                      </a:r>
                      <a:r>
                        <a:rPr lang="en-US" sz="1091" b="0" i="0" dirty="0">
                          <a:solidFill>
                            <a:srgbClr val="000000"/>
                          </a:solidFill>
                          <a:effectLst/>
                          <a:latin typeface="Helvetica" pitchFamily="2" charset="0"/>
                        </a:rPr>
                        <a:t> </a:t>
                      </a:r>
                      <a:r>
                        <a:rPr lang="en-US" sz="1091" b="0" i="0" dirty="0">
                          <a:solidFill>
                            <a:srgbClr val="000000"/>
                          </a:solidFill>
                          <a:effectLst/>
                          <a:latin typeface="LMSans10"/>
                        </a:rPr>
                        <a:t>Network</a:t>
                      </a:r>
                      <a:r>
                        <a:rPr lang="en-US" sz="1091" b="0" i="0" dirty="0">
                          <a:solidFill>
                            <a:srgbClr val="000000"/>
                          </a:solidFill>
                          <a:effectLst/>
                          <a:latin typeface="Helvetica" pitchFamily="2" charset="0"/>
                        </a:rPr>
                        <a:t> </a:t>
                      </a:r>
                      <a:r>
                        <a:rPr lang="en-US" sz="1091" b="0" i="0" dirty="0">
                          <a:solidFill>
                            <a:srgbClr val="000000"/>
                          </a:solidFill>
                          <a:effectLst/>
                          <a:latin typeface="LMSans10"/>
                        </a:rPr>
                        <a:t>Model</a:t>
                      </a:r>
                      <a:endParaRPr 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marL="0" algn="ctr" defTabSz="914400" rtl="0" eaLnBrk="1" latinLnBrk="0" hangingPunct="1"/>
                      <a:r>
                        <a:rPr lang="en-US" altLang="zh-CN" sz="1091" b="0" i="0" kern="1200" dirty="0">
                          <a:solidFill>
                            <a:srgbClr val="000000"/>
                          </a:solidFill>
                          <a:effectLst/>
                          <a:latin typeface="LMSans10"/>
                          <a:ea typeface="+mn-ea"/>
                          <a:cs typeface="+mn-cs"/>
                        </a:rPr>
                        <a:t>0.780</a:t>
                      </a:r>
                      <a:endParaRPr lang="zh-CN" altLang="en-US" sz="1091" b="0" i="0" kern="1200" dirty="0">
                        <a:solidFill>
                          <a:srgbClr val="000000"/>
                        </a:solidFill>
                        <a:effectLst/>
                        <a:latin typeface="LMSans10"/>
                        <a:ea typeface="+mn-ea"/>
                        <a:cs typeface="+mn-cs"/>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0.727</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0.778</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ctr"/>
                      <a:r>
                        <a:rPr lang="en-US" altLang="zh-CN" sz="1091" b="0" i="0" dirty="0">
                          <a:solidFill>
                            <a:srgbClr val="000000"/>
                          </a:solidFill>
                          <a:effectLst/>
                          <a:latin typeface="LMSans10"/>
                        </a:rPr>
                        <a:t>0.752</a:t>
                      </a:r>
                      <a:endParaRPr lang="zh-CN" altLang="en-US" dirty="0">
                        <a:effectLst/>
                      </a:endParaRPr>
                    </a:p>
                  </a:txBody>
                  <a:tcPr anchor="ctr">
                    <a:lnL w="9525" cap="flat" cmpd="sng" algn="ctr">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496915237"/>
                  </a:ext>
                </a:extLst>
              </a:tr>
            </a:tbl>
          </a:graphicData>
        </a:graphic>
      </p:graphicFrame>
      <p:pic>
        <p:nvPicPr>
          <p:cNvPr id="4" name="图片 3" descr="图表, 折线图&#10;&#10;描述已自动生成">
            <a:extLst>
              <a:ext uri="{FF2B5EF4-FFF2-40B4-BE49-F238E27FC236}">
                <a16:creationId xmlns:a16="http://schemas.microsoft.com/office/drawing/2014/main" id="{B3D7A1CD-A078-714F-8D00-2F022201FDCE}"/>
              </a:ext>
            </a:extLst>
          </p:cNvPr>
          <p:cNvPicPr>
            <a:picLocks noChangeAspect="1"/>
          </p:cNvPicPr>
          <p:nvPr/>
        </p:nvPicPr>
        <p:blipFill>
          <a:blip r:embed="rId4"/>
          <a:stretch>
            <a:fillRect/>
          </a:stretch>
        </p:blipFill>
        <p:spPr>
          <a:xfrm>
            <a:off x="8273716" y="2030496"/>
            <a:ext cx="3219073" cy="3002665"/>
          </a:xfrm>
          <a:prstGeom prst="rect">
            <a:avLst/>
          </a:prstGeom>
        </p:spPr>
      </p:pic>
      <p:pic>
        <p:nvPicPr>
          <p:cNvPr id="17" name="图片 16" descr="图表, 散点图&#10;&#10;描述已自动生成">
            <a:extLst>
              <a:ext uri="{FF2B5EF4-FFF2-40B4-BE49-F238E27FC236}">
                <a16:creationId xmlns:a16="http://schemas.microsoft.com/office/drawing/2014/main" id="{B068E227-261C-0D4F-88C0-A946AE031232}"/>
              </a:ext>
            </a:extLst>
          </p:cNvPr>
          <p:cNvPicPr>
            <a:picLocks noChangeAspect="1"/>
          </p:cNvPicPr>
          <p:nvPr/>
        </p:nvPicPr>
        <p:blipFill>
          <a:blip r:embed="rId5"/>
          <a:stretch>
            <a:fillRect/>
          </a:stretch>
        </p:blipFill>
        <p:spPr>
          <a:xfrm>
            <a:off x="3223564" y="1812711"/>
            <a:ext cx="4750091" cy="3232577"/>
          </a:xfrm>
          <a:prstGeom prst="rect">
            <a:avLst/>
          </a:prstGeom>
        </p:spPr>
      </p:pic>
    </p:spTree>
    <p:extLst>
      <p:ext uri="{BB962C8B-B14F-4D97-AF65-F5344CB8AC3E}">
        <p14:creationId xmlns:p14="http://schemas.microsoft.com/office/powerpoint/2010/main" val="63900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ïšḻïďê-Rectangle 2">
            <a:extLst>
              <a:ext uri="{FF2B5EF4-FFF2-40B4-BE49-F238E27FC236}">
                <a16:creationId xmlns:a16="http://schemas.microsoft.com/office/drawing/2014/main" id="{DD268FBE-5A22-704B-8789-A65842567C72}"/>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Radius Mode</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2"/>
          <a:stretch>
            <a:fillRect/>
          </a:stretch>
        </p:blipFill>
        <p:spPr>
          <a:xfrm>
            <a:off x="9171950" y="170993"/>
            <a:ext cx="2770698" cy="729473"/>
          </a:xfrm>
          <a:prstGeom prst="rect">
            <a:avLst/>
          </a:prstGeom>
        </p:spPr>
      </p:pic>
      <p:pic>
        <p:nvPicPr>
          <p:cNvPr id="12" name="图片 11" descr="图表, 瀑布图&#10;&#10;描述已自动生成">
            <a:extLst>
              <a:ext uri="{FF2B5EF4-FFF2-40B4-BE49-F238E27FC236}">
                <a16:creationId xmlns:a16="http://schemas.microsoft.com/office/drawing/2014/main" id="{43321F76-EC15-3747-8FC7-89800F22AD4A}"/>
              </a:ext>
            </a:extLst>
          </p:cNvPr>
          <p:cNvPicPr>
            <a:picLocks noChangeAspect="1"/>
          </p:cNvPicPr>
          <p:nvPr/>
        </p:nvPicPr>
        <p:blipFill>
          <a:blip r:embed="rId3"/>
          <a:stretch>
            <a:fillRect/>
          </a:stretch>
        </p:blipFill>
        <p:spPr>
          <a:xfrm>
            <a:off x="3781589" y="2054190"/>
            <a:ext cx="6953125" cy="4631488"/>
          </a:xfrm>
          <a:prstGeom prst="rect">
            <a:avLst/>
          </a:prstGeom>
        </p:spPr>
      </p:pic>
    </p:spTree>
    <p:extLst>
      <p:ext uri="{BB962C8B-B14F-4D97-AF65-F5344CB8AC3E}">
        <p14:creationId xmlns:p14="http://schemas.microsoft.com/office/powerpoint/2010/main" val="7336272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ïšḻïďê-Rectangle 2">
            <a:extLst>
              <a:ext uri="{FF2B5EF4-FFF2-40B4-BE49-F238E27FC236}">
                <a16:creationId xmlns:a16="http://schemas.microsoft.com/office/drawing/2014/main" id="{DD268FBE-5A22-704B-8789-A65842567C72}"/>
              </a:ext>
            </a:extLst>
          </p:cNvPr>
          <p:cNvSpPr/>
          <p:nvPr/>
        </p:nvSpPr>
        <p:spPr>
          <a:xfrm>
            <a:off x="1040404" y="535729"/>
            <a:ext cx="6192909"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Radius Mode</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2"/>
          <a:stretch>
            <a:fillRect/>
          </a:stretch>
        </p:blipFill>
        <p:spPr>
          <a:xfrm>
            <a:off x="9171950" y="170993"/>
            <a:ext cx="2770698" cy="729473"/>
          </a:xfrm>
          <a:prstGeom prst="rect">
            <a:avLst/>
          </a:prstGeom>
        </p:spPr>
      </p:pic>
      <p:pic>
        <p:nvPicPr>
          <p:cNvPr id="5" name="图片 4" descr="图表&#10;&#10;描述已自动生成">
            <a:extLst>
              <a:ext uri="{FF2B5EF4-FFF2-40B4-BE49-F238E27FC236}">
                <a16:creationId xmlns:a16="http://schemas.microsoft.com/office/drawing/2014/main" id="{4ED86E1B-774C-0344-B737-1611E8D81A76}"/>
              </a:ext>
            </a:extLst>
          </p:cNvPr>
          <p:cNvPicPr>
            <a:picLocks noChangeAspect="1"/>
          </p:cNvPicPr>
          <p:nvPr/>
        </p:nvPicPr>
        <p:blipFill>
          <a:blip r:embed="rId3"/>
          <a:stretch>
            <a:fillRect/>
          </a:stretch>
        </p:blipFill>
        <p:spPr>
          <a:xfrm>
            <a:off x="3781590" y="2055519"/>
            <a:ext cx="6903446" cy="4631488"/>
          </a:xfrm>
          <a:prstGeom prst="rect">
            <a:avLst/>
          </a:prstGeom>
        </p:spPr>
      </p:pic>
    </p:spTree>
    <p:extLst>
      <p:ext uri="{BB962C8B-B14F-4D97-AF65-F5344CB8AC3E}">
        <p14:creationId xmlns:p14="http://schemas.microsoft.com/office/powerpoint/2010/main" val="22976359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a:extLst>
              <a:ext uri="{FF2B5EF4-FFF2-40B4-BE49-F238E27FC236}">
                <a16:creationId xmlns:a16="http://schemas.microsoft.com/office/drawing/2014/main" id="{FB8ECA89-3FD7-4BB2-A39F-923046763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54F2D2D6-8669-4EA9-A05C-2A810ECFC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F151AF58-5E9F-478C-896B-D261D731B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图片 8">
            <a:extLst>
              <a:ext uri="{FF2B5EF4-FFF2-40B4-BE49-F238E27FC236}">
                <a16:creationId xmlns:a16="http://schemas.microsoft.com/office/drawing/2014/main" id="{EF38108E-6202-2D42-9081-8A76118F7676}"/>
              </a:ext>
            </a:extLst>
          </p:cNvPr>
          <p:cNvPicPr>
            <a:picLocks noChangeAspect="1"/>
          </p:cNvPicPr>
          <p:nvPr/>
        </p:nvPicPr>
        <p:blipFill>
          <a:blip r:embed="rId3"/>
          <a:stretch>
            <a:fillRect/>
          </a:stretch>
        </p:blipFill>
        <p:spPr>
          <a:xfrm>
            <a:off x="9171950" y="170993"/>
            <a:ext cx="2770698" cy="729473"/>
          </a:xfrm>
          <a:prstGeom prst="rect">
            <a:avLst/>
          </a:prstGeom>
        </p:spPr>
      </p:pic>
      <p:sp>
        <p:nvSpPr>
          <p:cNvPr id="81" name="Donut 9">
            <a:extLst>
              <a:ext uri="{FF2B5EF4-FFF2-40B4-BE49-F238E27FC236}">
                <a16:creationId xmlns:a16="http://schemas.microsoft.com/office/drawing/2014/main" id="{08D3F3B1-7895-2747-AD54-194AEDB0234C}"/>
              </a:ext>
            </a:extLst>
          </p:cNvPr>
          <p:cNvSpPr/>
          <p:nvPr/>
        </p:nvSpPr>
        <p:spPr>
          <a:xfrm rot="5400000" flipH="1">
            <a:off x="5736096" y="2419708"/>
            <a:ext cx="2919046" cy="2919047"/>
          </a:xfrm>
          <a:prstGeom prst="donut">
            <a:avLst>
              <a:gd name="adj" fmla="val 1069"/>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图片 10" descr="图表, 散点图, 白板&#10;&#10;描述已自动生成">
            <a:extLst>
              <a:ext uri="{FF2B5EF4-FFF2-40B4-BE49-F238E27FC236}">
                <a16:creationId xmlns:a16="http://schemas.microsoft.com/office/drawing/2014/main" id="{F6756A6E-CD47-704B-AB22-9D96E86CFB51}"/>
              </a:ext>
            </a:extLst>
          </p:cNvPr>
          <p:cNvPicPr>
            <a:picLocks noChangeAspect="1"/>
          </p:cNvPicPr>
          <p:nvPr/>
        </p:nvPicPr>
        <p:blipFill rotWithShape="1">
          <a:blip r:embed="rId4"/>
          <a:srcRect l="33225" t="13129" r="14105" b="20456"/>
          <a:stretch/>
        </p:blipFill>
        <p:spPr>
          <a:xfrm>
            <a:off x="5670922" y="2361110"/>
            <a:ext cx="3315066" cy="2919047"/>
          </a:xfrm>
          <a:prstGeom prst="rect">
            <a:avLst/>
          </a:prstGeom>
          <a:effectLst>
            <a:softEdge rad="634255"/>
          </a:effectLst>
        </p:spPr>
      </p:pic>
      <p:sp>
        <p:nvSpPr>
          <p:cNvPr id="82" name="Block Arc 6">
            <a:extLst>
              <a:ext uri="{FF2B5EF4-FFF2-40B4-BE49-F238E27FC236}">
                <a16:creationId xmlns:a16="http://schemas.microsoft.com/office/drawing/2014/main" id="{45B1ED58-0841-6246-90F9-E55ED567F647}"/>
              </a:ext>
            </a:extLst>
          </p:cNvPr>
          <p:cNvSpPr/>
          <p:nvPr/>
        </p:nvSpPr>
        <p:spPr>
          <a:xfrm rot="5400000" flipH="1">
            <a:off x="5683151" y="2366763"/>
            <a:ext cx="3024937" cy="3024938"/>
          </a:xfrm>
          <a:prstGeom prst="blockArc">
            <a:avLst>
              <a:gd name="adj1" fmla="val 18691106"/>
              <a:gd name="adj2" fmla="val 15728904"/>
              <a:gd name="adj3" fmla="val 4250"/>
            </a:avLst>
          </a:prstGeom>
          <a:solidFill>
            <a:schemeClr val="bg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3" name="Block Arc 5">
            <a:extLst>
              <a:ext uri="{FF2B5EF4-FFF2-40B4-BE49-F238E27FC236}">
                <a16:creationId xmlns:a16="http://schemas.microsoft.com/office/drawing/2014/main" id="{D5776105-923D-3247-B281-27BC681C89C8}"/>
              </a:ext>
            </a:extLst>
          </p:cNvPr>
          <p:cNvSpPr/>
          <p:nvPr/>
        </p:nvSpPr>
        <p:spPr>
          <a:xfrm rot="5400000" flipH="1">
            <a:off x="5639353" y="2322964"/>
            <a:ext cx="3112533" cy="3112534"/>
          </a:xfrm>
          <a:prstGeom prst="blockArc">
            <a:avLst>
              <a:gd name="adj1" fmla="val 694495"/>
              <a:gd name="adj2" fmla="val 15873992"/>
              <a:gd name="adj3" fmla="val 7112"/>
            </a:avLst>
          </a:prstGeom>
          <a:solidFill>
            <a:schemeClr val="bg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4" name="Block Arc 4">
            <a:extLst>
              <a:ext uri="{FF2B5EF4-FFF2-40B4-BE49-F238E27FC236}">
                <a16:creationId xmlns:a16="http://schemas.microsoft.com/office/drawing/2014/main" id="{BBE04954-7E01-A54E-9F58-EF040A1CDBB8}"/>
              </a:ext>
            </a:extLst>
          </p:cNvPr>
          <p:cNvSpPr/>
          <p:nvPr/>
        </p:nvSpPr>
        <p:spPr>
          <a:xfrm rot="5400000" flipH="1">
            <a:off x="5567332" y="2250943"/>
            <a:ext cx="3256577" cy="3256578"/>
          </a:xfrm>
          <a:prstGeom prst="blockArc">
            <a:avLst>
              <a:gd name="adj1" fmla="val 6352315"/>
              <a:gd name="adj2" fmla="val 16072419"/>
              <a:gd name="adj3" fmla="val 11861"/>
            </a:avLst>
          </a:prstGeom>
          <a:solidFill>
            <a:schemeClr val="bg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5" name="Block Arc 3">
            <a:extLst>
              <a:ext uri="{FF2B5EF4-FFF2-40B4-BE49-F238E27FC236}">
                <a16:creationId xmlns:a16="http://schemas.microsoft.com/office/drawing/2014/main" id="{509A8379-7D2A-A441-BCD8-5A962092A98D}"/>
              </a:ext>
            </a:extLst>
          </p:cNvPr>
          <p:cNvSpPr/>
          <p:nvPr/>
        </p:nvSpPr>
        <p:spPr>
          <a:xfrm rot="5400000" flipH="1">
            <a:off x="5390195" y="2073807"/>
            <a:ext cx="3610849" cy="3610850"/>
          </a:xfrm>
          <a:prstGeom prst="blockArc">
            <a:avLst>
              <a:gd name="adj1" fmla="val 9889163"/>
              <a:gd name="adj2" fmla="val 16249964"/>
              <a:gd name="adj3" fmla="val 17544"/>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86" name="Group 27">
            <a:extLst>
              <a:ext uri="{FF2B5EF4-FFF2-40B4-BE49-F238E27FC236}">
                <a16:creationId xmlns:a16="http://schemas.microsoft.com/office/drawing/2014/main" id="{E6B2EF6F-23E5-5042-BEF3-1DA9021A6230}"/>
              </a:ext>
            </a:extLst>
          </p:cNvPr>
          <p:cNvGrpSpPr/>
          <p:nvPr/>
        </p:nvGrpSpPr>
        <p:grpSpPr>
          <a:xfrm flipV="1">
            <a:off x="4349842" y="5083492"/>
            <a:ext cx="1523779" cy="192578"/>
            <a:chOff x="3557382" y="2856701"/>
            <a:chExt cx="1724974" cy="218005"/>
          </a:xfrm>
          <a:solidFill>
            <a:srgbClr val="5F6A7B"/>
          </a:solidFill>
        </p:grpSpPr>
        <p:sp>
          <p:nvSpPr>
            <p:cNvPr id="87" name="Freeform 28">
              <a:extLst>
                <a:ext uri="{FF2B5EF4-FFF2-40B4-BE49-F238E27FC236}">
                  <a16:creationId xmlns:a16="http://schemas.microsoft.com/office/drawing/2014/main" id="{8EAA86C8-8A61-ED44-85CA-3F98A384EED5}"/>
                </a:ext>
              </a:extLst>
            </p:cNvPr>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88" name="Freeform 29">
              <a:extLst>
                <a:ext uri="{FF2B5EF4-FFF2-40B4-BE49-F238E27FC236}">
                  <a16:creationId xmlns:a16="http://schemas.microsoft.com/office/drawing/2014/main" id="{BFB186F6-27E7-104D-8CBC-7AE6996BBA0D}"/>
                </a:ext>
              </a:extLst>
            </p:cNvPr>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89" name="Group 33">
            <a:extLst>
              <a:ext uri="{FF2B5EF4-FFF2-40B4-BE49-F238E27FC236}">
                <a16:creationId xmlns:a16="http://schemas.microsoft.com/office/drawing/2014/main" id="{9E6BB9D5-ED33-6C44-B9BA-EBC7DF4508CA}"/>
              </a:ext>
            </a:extLst>
          </p:cNvPr>
          <p:cNvGrpSpPr/>
          <p:nvPr/>
        </p:nvGrpSpPr>
        <p:grpSpPr>
          <a:xfrm flipH="1" flipV="1">
            <a:off x="8536889" y="5234745"/>
            <a:ext cx="1523779" cy="192578"/>
            <a:chOff x="3557382" y="2856701"/>
            <a:chExt cx="1724974" cy="218005"/>
          </a:xfrm>
          <a:solidFill>
            <a:srgbClr val="414955"/>
          </a:solidFill>
        </p:grpSpPr>
        <p:sp>
          <p:nvSpPr>
            <p:cNvPr id="90" name="Freeform 34">
              <a:extLst>
                <a:ext uri="{FF2B5EF4-FFF2-40B4-BE49-F238E27FC236}">
                  <a16:creationId xmlns:a16="http://schemas.microsoft.com/office/drawing/2014/main" id="{D0435758-9757-7E4F-AFB2-ADE8C8293560}"/>
                </a:ext>
              </a:extLst>
            </p:cNvPr>
            <p:cNvSpPr/>
            <p:nvPr/>
          </p:nvSpPr>
          <p:spPr bwMode="auto">
            <a:xfrm>
              <a:off x="3557382" y="2856701"/>
              <a:ext cx="1697574"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1" name="Freeform 35">
              <a:extLst>
                <a:ext uri="{FF2B5EF4-FFF2-40B4-BE49-F238E27FC236}">
                  <a16:creationId xmlns:a16="http://schemas.microsoft.com/office/drawing/2014/main" id="{E0AAF8FA-9B8E-A348-B700-9AE0E0928956}"/>
                </a:ext>
              </a:extLst>
            </p:cNvPr>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92" name="Group 30">
            <a:extLst>
              <a:ext uri="{FF2B5EF4-FFF2-40B4-BE49-F238E27FC236}">
                <a16:creationId xmlns:a16="http://schemas.microsoft.com/office/drawing/2014/main" id="{A60373A2-83BC-AA46-895E-F6B5475FEB83}"/>
              </a:ext>
            </a:extLst>
          </p:cNvPr>
          <p:cNvGrpSpPr/>
          <p:nvPr/>
        </p:nvGrpSpPr>
        <p:grpSpPr>
          <a:xfrm flipH="1">
            <a:off x="7862914" y="2251396"/>
            <a:ext cx="1191076" cy="192578"/>
            <a:chOff x="3934014" y="2856701"/>
            <a:chExt cx="1348342" cy="218005"/>
          </a:xfrm>
          <a:solidFill>
            <a:srgbClr val="5F6A7B"/>
          </a:solidFill>
        </p:grpSpPr>
        <p:sp>
          <p:nvSpPr>
            <p:cNvPr id="93" name="Freeform 31">
              <a:extLst>
                <a:ext uri="{FF2B5EF4-FFF2-40B4-BE49-F238E27FC236}">
                  <a16:creationId xmlns:a16="http://schemas.microsoft.com/office/drawing/2014/main" id="{4B426A5E-EB9B-B94D-B276-CD09D644A69D}"/>
                </a:ext>
              </a:extLst>
            </p:cNvPr>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4" name="Freeform 32">
              <a:extLst>
                <a:ext uri="{FF2B5EF4-FFF2-40B4-BE49-F238E27FC236}">
                  <a16:creationId xmlns:a16="http://schemas.microsoft.com/office/drawing/2014/main" id="{995AAA7F-E607-6A47-BD49-94140A9085F5}"/>
                </a:ext>
              </a:extLst>
            </p:cNvPr>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grpSp>
        <p:nvGrpSpPr>
          <p:cNvPr id="95" name="Group 13">
            <a:extLst>
              <a:ext uri="{FF2B5EF4-FFF2-40B4-BE49-F238E27FC236}">
                <a16:creationId xmlns:a16="http://schemas.microsoft.com/office/drawing/2014/main" id="{7265247E-0B1C-9A41-B3B0-EAF75E5B8476}"/>
              </a:ext>
            </a:extLst>
          </p:cNvPr>
          <p:cNvGrpSpPr/>
          <p:nvPr/>
        </p:nvGrpSpPr>
        <p:grpSpPr>
          <a:xfrm>
            <a:off x="4472996" y="2772612"/>
            <a:ext cx="1191076" cy="192578"/>
            <a:chOff x="3934014" y="2856701"/>
            <a:chExt cx="1348342" cy="218005"/>
          </a:xfrm>
          <a:solidFill>
            <a:srgbClr val="414955"/>
          </a:solidFill>
        </p:grpSpPr>
        <p:sp>
          <p:nvSpPr>
            <p:cNvPr id="96" name="Freeform 14">
              <a:extLst>
                <a:ext uri="{FF2B5EF4-FFF2-40B4-BE49-F238E27FC236}">
                  <a16:creationId xmlns:a16="http://schemas.microsoft.com/office/drawing/2014/main" id="{BBBA0D9E-7D7A-1642-83C8-B98867F734D3}"/>
                </a:ext>
              </a:extLst>
            </p:cNvPr>
            <p:cNvSpPr/>
            <p:nvPr/>
          </p:nvSpPr>
          <p:spPr bwMode="auto">
            <a:xfrm>
              <a:off x="3934014" y="2856701"/>
              <a:ext cx="1320942" cy="192987"/>
            </a:xfrm>
            <a:custGeom>
              <a:avLst/>
              <a:gdLst>
                <a:gd name="T0" fmla="*/ 1425 w 1425"/>
                <a:gd name="T1" fmla="*/ 153 h 162"/>
                <a:gd name="T2" fmla="*/ 1273 w 1425"/>
                <a:gd name="T3" fmla="*/ 0 h 162"/>
                <a:gd name="T4" fmla="*/ 0 w 1425"/>
                <a:gd name="T5" fmla="*/ 0 h 162"/>
                <a:gd name="T6" fmla="*/ 0 w 1425"/>
                <a:gd name="T7" fmla="*/ 14 h 162"/>
                <a:gd name="T8" fmla="*/ 1268 w 1425"/>
                <a:gd name="T9" fmla="*/ 14 h 162"/>
                <a:gd name="T10" fmla="*/ 1416 w 1425"/>
                <a:gd name="T11" fmla="*/ 162 h 162"/>
                <a:gd name="T12" fmla="*/ 1425 w 1425"/>
                <a:gd name="T13" fmla="*/ 153 h 162"/>
              </a:gdLst>
              <a:ahLst/>
              <a:cxnLst>
                <a:cxn ang="0">
                  <a:pos x="T0" y="T1"/>
                </a:cxn>
                <a:cxn ang="0">
                  <a:pos x="T2" y="T3"/>
                </a:cxn>
                <a:cxn ang="0">
                  <a:pos x="T4" y="T5"/>
                </a:cxn>
                <a:cxn ang="0">
                  <a:pos x="T6" y="T7"/>
                </a:cxn>
                <a:cxn ang="0">
                  <a:pos x="T8" y="T9"/>
                </a:cxn>
                <a:cxn ang="0">
                  <a:pos x="T10" y="T11"/>
                </a:cxn>
                <a:cxn ang="0">
                  <a:pos x="T12" y="T13"/>
                </a:cxn>
              </a:cxnLst>
              <a:rect l="0" t="0" r="r" b="b"/>
              <a:pathLst>
                <a:path w="1425" h="162">
                  <a:moveTo>
                    <a:pt x="1425" y="153"/>
                  </a:moveTo>
                  <a:lnTo>
                    <a:pt x="1273" y="0"/>
                  </a:lnTo>
                  <a:lnTo>
                    <a:pt x="0" y="0"/>
                  </a:lnTo>
                  <a:lnTo>
                    <a:pt x="0" y="14"/>
                  </a:lnTo>
                  <a:lnTo>
                    <a:pt x="1268" y="14"/>
                  </a:lnTo>
                  <a:lnTo>
                    <a:pt x="1416" y="162"/>
                  </a:lnTo>
                  <a:lnTo>
                    <a:pt x="1425" y="15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97" name="Freeform 15">
              <a:extLst>
                <a:ext uri="{FF2B5EF4-FFF2-40B4-BE49-F238E27FC236}">
                  <a16:creationId xmlns:a16="http://schemas.microsoft.com/office/drawing/2014/main" id="{6F9F0472-F37B-7D47-B084-615ABD7BE9F2}"/>
                </a:ext>
              </a:extLst>
            </p:cNvPr>
            <p:cNvSpPr/>
            <p:nvPr/>
          </p:nvSpPr>
          <p:spPr bwMode="auto">
            <a:xfrm>
              <a:off x="5219218" y="3013950"/>
              <a:ext cx="63138" cy="60756"/>
            </a:xfrm>
            <a:custGeom>
              <a:avLst/>
              <a:gdLst>
                <a:gd name="T0" fmla="*/ 53 w 53"/>
                <a:gd name="T1" fmla="*/ 51 h 51"/>
                <a:gd name="T2" fmla="*/ 42 w 53"/>
                <a:gd name="T3" fmla="*/ 0 h 51"/>
                <a:gd name="T4" fmla="*/ 0 w 53"/>
                <a:gd name="T5" fmla="*/ 42 h 51"/>
                <a:gd name="T6" fmla="*/ 53 w 53"/>
                <a:gd name="T7" fmla="*/ 51 h 51"/>
              </a:gdLst>
              <a:ahLst/>
              <a:cxnLst>
                <a:cxn ang="0">
                  <a:pos x="T0" y="T1"/>
                </a:cxn>
                <a:cxn ang="0">
                  <a:pos x="T2" y="T3"/>
                </a:cxn>
                <a:cxn ang="0">
                  <a:pos x="T4" y="T5"/>
                </a:cxn>
                <a:cxn ang="0">
                  <a:pos x="T6" y="T7"/>
                </a:cxn>
              </a:cxnLst>
              <a:rect l="0" t="0" r="r" b="b"/>
              <a:pathLst>
                <a:path w="53" h="51">
                  <a:moveTo>
                    <a:pt x="53" y="51"/>
                  </a:moveTo>
                  <a:lnTo>
                    <a:pt x="42" y="0"/>
                  </a:lnTo>
                  <a:lnTo>
                    <a:pt x="0" y="42"/>
                  </a:lnTo>
                  <a:lnTo>
                    <a:pt x="53" y="5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grpSp>
      <p:sp>
        <p:nvSpPr>
          <p:cNvPr id="98" name="Rectangle 11">
            <a:extLst>
              <a:ext uri="{FF2B5EF4-FFF2-40B4-BE49-F238E27FC236}">
                <a16:creationId xmlns:a16="http://schemas.microsoft.com/office/drawing/2014/main" id="{4F11E7FD-0FDE-B34C-B296-4CB6C5557C16}"/>
              </a:ext>
            </a:extLst>
          </p:cNvPr>
          <p:cNvSpPr/>
          <p:nvPr/>
        </p:nvSpPr>
        <p:spPr>
          <a:xfrm>
            <a:off x="7522185" y="1824061"/>
            <a:ext cx="1896738" cy="372025"/>
          </a:xfrm>
          <a:prstGeom prst="rect">
            <a:avLst/>
          </a:prstGeom>
        </p:spPr>
        <p:txBody>
          <a:bodyPr wrap="square">
            <a:spAutoFit/>
          </a:bodyPr>
          <a:lstStyle/>
          <a:p>
            <a:pPr algn="r">
              <a:lnSpc>
                <a:spcPct val="125000"/>
              </a:lnSpc>
            </a:pPr>
            <a:r>
              <a:rPr lang="en-US" altLang="zh-CN"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Well</a:t>
            </a:r>
            <a:endParaRPr lang="zh-CN" altLang="en-US"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99" name="Rectangle 11">
            <a:extLst>
              <a:ext uri="{FF2B5EF4-FFF2-40B4-BE49-F238E27FC236}">
                <a16:creationId xmlns:a16="http://schemas.microsoft.com/office/drawing/2014/main" id="{269E22E2-E116-7A48-9865-508C6CE94379}"/>
              </a:ext>
            </a:extLst>
          </p:cNvPr>
          <p:cNvSpPr/>
          <p:nvPr/>
        </p:nvSpPr>
        <p:spPr>
          <a:xfrm>
            <a:off x="8789841" y="4967915"/>
            <a:ext cx="1896738" cy="372025"/>
          </a:xfrm>
          <a:prstGeom prst="rect">
            <a:avLst/>
          </a:prstGeom>
        </p:spPr>
        <p:txBody>
          <a:bodyPr wrap="square">
            <a:spAutoFit/>
          </a:bodyPr>
          <a:lstStyle/>
          <a:p>
            <a:pPr algn="r">
              <a:lnSpc>
                <a:spcPct val="125000"/>
              </a:lnSpc>
            </a:pPr>
            <a:r>
              <a:rPr lang="en-US" altLang="zh-CN"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Injection</a:t>
            </a:r>
            <a:endParaRPr lang="zh-CN" altLang="en-US"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0" name="Rectangle 11">
            <a:extLst>
              <a:ext uri="{FF2B5EF4-FFF2-40B4-BE49-F238E27FC236}">
                <a16:creationId xmlns:a16="http://schemas.microsoft.com/office/drawing/2014/main" id="{7A77C58F-7FA3-0841-B12F-EFEBE6DEA8AC}"/>
              </a:ext>
            </a:extLst>
          </p:cNvPr>
          <p:cNvSpPr/>
          <p:nvPr/>
        </p:nvSpPr>
        <p:spPr>
          <a:xfrm>
            <a:off x="2997071" y="2352075"/>
            <a:ext cx="2589335" cy="372025"/>
          </a:xfrm>
          <a:prstGeom prst="rect">
            <a:avLst/>
          </a:prstGeom>
        </p:spPr>
        <p:txBody>
          <a:bodyPr wrap="square">
            <a:spAutoFit/>
          </a:bodyPr>
          <a:lstStyle/>
          <a:p>
            <a:pPr algn="r">
              <a:lnSpc>
                <a:spcPct val="125000"/>
              </a:lnSpc>
            </a:pPr>
            <a:r>
              <a:rPr lang="en-US" altLang="zh-CN"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Hydraulic Fracturing</a:t>
            </a:r>
            <a:endParaRPr lang="zh-CN" altLang="en-US"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01" name="Rectangle 11">
            <a:extLst>
              <a:ext uri="{FF2B5EF4-FFF2-40B4-BE49-F238E27FC236}">
                <a16:creationId xmlns:a16="http://schemas.microsoft.com/office/drawing/2014/main" id="{4A5E4825-8DB3-1D49-8A53-0C5D0290A5A8}"/>
              </a:ext>
            </a:extLst>
          </p:cNvPr>
          <p:cNvSpPr/>
          <p:nvPr/>
        </p:nvSpPr>
        <p:spPr>
          <a:xfrm>
            <a:off x="2778960" y="4842055"/>
            <a:ext cx="2589335" cy="372025"/>
          </a:xfrm>
          <a:prstGeom prst="rect">
            <a:avLst/>
          </a:prstGeom>
        </p:spPr>
        <p:txBody>
          <a:bodyPr wrap="square">
            <a:spAutoFit/>
          </a:bodyPr>
          <a:lstStyle/>
          <a:p>
            <a:pPr algn="r">
              <a:lnSpc>
                <a:spcPct val="125000"/>
              </a:lnSpc>
            </a:pPr>
            <a:r>
              <a:rPr lang="en-US" altLang="zh-CN"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rPr>
              <a:t>Depth to Basement</a:t>
            </a:r>
            <a:endParaRPr lang="zh-CN" altLang="en-US" sz="1600" b="1" dirty="0">
              <a:solidFill>
                <a:schemeClr val="bg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31367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grpId="0" nodeType="withEffect">
                                  <p:stCondLst>
                                    <p:cond delay="0"/>
                                  </p:stCondLst>
                                  <p:childTnLst>
                                    <p:set>
                                      <p:cBhvr>
                                        <p:cTn id="6" dur="1" fill="hold">
                                          <p:stCondLst>
                                            <p:cond delay="0"/>
                                          </p:stCondLst>
                                        </p:cTn>
                                        <p:tgtEl>
                                          <p:spTgt spid="98"/>
                                        </p:tgtEl>
                                        <p:attrNameLst>
                                          <p:attrName>style.visibility</p:attrName>
                                        </p:attrNameLst>
                                      </p:cBhvr>
                                      <p:to>
                                        <p:strVal val="visible"/>
                                      </p:to>
                                    </p:set>
                                    <p:animEffect transition="in" filter="strips(downLeft)">
                                      <p:cBhvr>
                                        <p:cTn id="7" dur="500"/>
                                        <p:tgtEl>
                                          <p:spTgt spid="98"/>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strips(downLeft)">
                                      <p:cBhvr>
                                        <p:cTn id="10" dur="500"/>
                                        <p:tgtEl>
                                          <p:spTgt spid="99"/>
                                        </p:tgtEl>
                                      </p:cBhvr>
                                    </p:animEffect>
                                  </p:childTnLst>
                                </p:cTn>
                              </p:par>
                              <p:par>
                                <p:cTn id="11" presetID="18" presetClass="entr" presetSubtype="12" fill="hold" grpId="0"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strips(downLeft)">
                                      <p:cBhvr>
                                        <p:cTn id="13" dur="500"/>
                                        <p:tgtEl>
                                          <p:spTgt spid="100"/>
                                        </p:tgtEl>
                                      </p:cBhvr>
                                    </p:animEffect>
                                  </p:childTnLst>
                                </p:cTn>
                              </p:par>
                              <p:par>
                                <p:cTn id="14" presetID="18" presetClass="entr" presetSubtype="12" fill="hold" grpId="0"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strips(downLeft)">
                                      <p:cBhvr>
                                        <p:cTn id="16"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p:bldP spid="99" grpId="0"/>
      <p:bldP spid="100" grpId="0"/>
      <p:bldP spid="101"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9" name="Rectangle 8">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1" name="Rectangle 10">
            <a:extLst>
              <a:ext uri="{FF2B5EF4-FFF2-40B4-BE49-F238E27FC236}">
                <a16:creationId xmlns:a16="http://schemas.microsoft.com/office/drawing/2014/main" id="{FB8ECA89-3FD7-4BB2-A39F-923046763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4F2D2D6-8669-4EA9-A05C-2A810ECFC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5" name="Rectangle 14">
            <a:extLst>
              <a:ext uri="{FF2B5EF4-FFF2-40B4-BE49-F238E27FC236}">
                <a16:creationId xmlns:a16="http://schemas.microsoft.com/office/drawing/2014/main" id="{F151AF58-5E9F-478C-896B-D261D731B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7" name="图片 16">
            <a:extLst>
              <a:ext uri="{FF2B5EF4-FFF2-40B4-BE49-F238E27FC236}">
                <a16:creationId xmlns:a16="http://schemas.microsoft.com/office/drawing/2014/main" id="{1E4B3468-A334-E24B-BE51-03638F4E84AE}"/>
              </a:ext>
            </a:extLst>
          </p:cNvPr>
          <p:cNvPicPr>
            <a:picLocks noChangeAspect="1"/>
          </p:cNvPicPr>
          <p:nvPr/>
        </p:nvPicPr>
        <p:blipFill>
          <a:blip r:embed="rId3"/>
          <a:stretch>
            <a:fillRect/>
          </a:stretch>
        </p:blipFill>
        <p:spPr>
          <a:xfrm>
            <a:off x="9171950" y="170993"/>
            <a:ext cx="2770698" cy="729473"/>
          </a:xfrm>
          <a:prstGeom prst="rect">
            <a:avLst/>
          </a:prstGeom>
        </p:spPr>
      </p:pic>
      <p:sp>
        <p:nvSpPr>
          <p:cNvPr id="18" name="标题 1">
            <a:extLst>
              <a:ext uri="{FF2B5EF4-FFF2-40B4-BE49-F238E27FC236}">
                <a16:creationId xmlns:a16="http://schemas.microsoft.com/office/drawing/2014/main" id="{AF72B1BA-C49F-0F4B-B4DA-7935F9331F95}"/>
              </a:ext>
            </a:extLst>
          </p:cNvPr>
          <p:cNvSpPr txBox="1">
            <a:spLocks/>
          </p:cNvSpPr>
          <p:nvPr/>
        </p:nvSpPr>
        <p:spPr>
          <a:xfrm>
            <a:off x="2887473" y="3082964"/>
            <a:ext cx="6390441" cy="2067560"/>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a:lstStyle>
          <a:p>
            <a:r>
              <a:rPr kumimoji="1" lang="en-US" altLang="zh-CN" sz="6000" dirty="0">
                <a:solidFill>
                  <a:schemeClr val="bg1"/>
                </a:solidFill>
              </a:rPr>
              <a:t>METHODOLOGY</a:t>
            </a:r>
          </a:p>
        </p:txBody>
      </p:sp>
    </p:spTree>
    <p:extLst>
      <p:ext uri="{BB962C8B-B14F-4D97-AF65-F5344CB8AC3E}">
        <p14:creationId xmlns:p14="http://schemas.microsoft.com/office/powerpoint/2010/main" val="14551602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Rectangle 9">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12" name="Rectangle 11">
            <a:extLst>
              <a:ext uri="{FF2B5EF4-FFF2-40B4-BE49-F238E27FC236}">
                <a16:creationId xmlns:a16="http://schemas.microsoft.com/office/drawing/2014/main" id="{FB8ECA89-3FD7-4BB2-A39F-923046763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ïšḻïďê-Rectangle 2">
            <a:extLst>
              <a:ext uri="{FF2B5EF4-FFF2-40B4-BE49-F238E27FC236}">
                <a16:creationId xmlns:a16="http://schemas.microsoft.com/office/drawing/2014/main" id="{6E82173F-ECE7-3543-8104-74A023281BBB}"/>
              </a:ext>
            </a:extLst>
          </p:cNvPr>
          <p:cNvSpPr/>
          <p:nvPr/>
        </p:nvSpPr>
        <p:spPr>
          <a:xfrm>
            <a:off x="3359897" y="1685122"/>
            <a:ext cx="3216623" cy="1388424"/>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PyTorch</a:t>
            </a:r>
            <a:endParaRPr sz="2400" dirty="0"/>
          </a:p>
        </p:txBody>
      </p:sp>
      <p:sp>
        <p:nvSpPr>
          <p:cNvPr id="14" name="Rectangle 13">
            <a:extLst>
              <a:ext uri="{FF2B5EF4-FFF2-40B4-BE49-F238E27FC236}">
                <a16:creationId xmlns:a16="http://schemas.microsoft.com/office/drawing/2014/main" id="{54F2D2D6-8669-4EA9-A05C-2A810ECFC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6" name="Rectangle 15">
            <a:extLst>
              <a:ext uri="{FF2B5EF4-FFF2-40B4-BE49-F238E27FC236}">
                <a16:creationId xmlns:a16="http://schemas.microsoft.com/office/drawing/2014/main" id="{F151AF58-5E9F-478C-896B-D261D731B9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9" name="图片 8">
            <a:extLst>
              <a:ext uri="{FF2B5EF4-FFF2-40B4-BE49-F238E27FC236}">
                <a16:creationId xmlns:a16="http://schemas.microsoft.com/office/drawing/2014/main" id="{9EFE7032-D267-8342-B53D-A3579F10729E}"/>
              </a:ext>
            </a:extLst>
          </p:cNvPr>
          <p:cNvPicPr>
            <a:picLocks noChangeAspect="1"/>
          </p:cNvPicPr>
          <p:nvPr/>
        </p:nvPicPr>
        <p:blipFill>
          <a:blip r:embed="rId3"/>
          <a:stretch>
            <a:fillRect/>
          </a:stretch>
        </p:blipFill>
        <p:spPr>
          <a:xfrm>
            <a:off x="9171950" y="170993"/>
            <a:ext cx="2770698" cy="729473"/>
          </a:xfrm>
          <a:prstGeom prst="rect">
            <a:avLst/>
          </a:prstGeom>
        </p:spPr>
      </p:pic>
      <p:sp>
        <p:nvSpPr>
          <p:cNvPr id="46" name="ïšḻïďê-Rectangle 2">
            <a:extLst>
              <a:ext uri="{FF2B5EF4-FFF2-40B4-BE49-F238E27FC236}">
                <a16:creationId xmlns:a16="http://schemas.microsoft.com/office/drawing/2014/main" id="{D436ABB5-E767-A243-8441-1A50E81999F7}"/>
              </a:ext>
            </a:extLst>
          </p:cNvPr>
          <p:cNvSpPr/>
          <p:nvPr/>
        </p:nvSpPr>
        <p:spPr>
          <a:xfrm>
            <a:off x="8271950" y="4453197"/>
            <a:ext cx="3216623" cy="1388424"/>
          </a:xfrm>
          <a:prstGeom prst="rect">
            <a:avLst/>
          </a:prstGeom>
          <a:gradFill>
            <a:gsLst>
              <a:gs pos="0">
                <a:schemeClr val="bg1">
                  <a:lumMod val="75000"/>
                  <a:lumOff val="25000"/>
                </a:schemeClr>
              </a:gs>
              <a:gs pos="25000">
                <a:schemeClr val="bg1">
                  <a:lumMod val="65000"/>
                  <a:lumOff val="35000"/>
                </a:schemeClr>
              </a:gs>
              <a:gs pos="50000">
                <a:schemeClr val="bg1">
                  <a:lumMod val="50000"/>
                  <a:lumOff val="50000"/>
                </a:schemeClr>
              </a:gs>
              <a:gs pos="100000">
                <a:schemeClr val="tx1"/>
              </a:gs>
            </a:gsLst>
            <a:lin ang="10800000" scaled="1"/>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Captum</a:t>
            </a:r>
            <a:endParaRPr sz="2400" dirty="0"/>
          </a:p>
        </p:txBody>
      </p:sp>
      <p:pic>
        <p:nvPicPr>
          <p:cNvPr id="48" name="图片 47" descr="图标&#10;&#10;描述已自动生成">
            <a:extLst>
              <a:ext uri="{FF2B5EF4-FFF2-40B4-BE49-F238E27FC236}">
                <a16:creationId xmlns:a16="http://schemas.microsoft.com/office/drawing/2014/main" id="{22592AFC-AA38-314B-91E1-706F8C2022B8}"/>
              </a:ext>
            </a:extLst>
          </p:cNvPr>
          <p:cNvPicPr>
            <a:picLocks noChangeAspect="1"/>
          </p:cNvPicPr>
          <p:nvPr/>
        </p:nvPicPr>
        <p:blipFill>
          <a:blip r:embed="rId4"/>
          <a:stretch>
            <a:fillRect/>
          </a:stretch>
        </p:blipFill>
        <p:spPr>
          <a:xfrm>
            <a:off x="7097677" y="3973137"/>
            <a:ext cx="2348543" cy="2348543"/>
          </a:xfrm>
          <a:prstGeom prst="rect">
            <a:avLst/>
          </a:prstGeom>
        </p:spPr>
      </p:pic>
      <p:pic>
        <p:nvPicPr>
          <p:cNvPr id="50" name="图片 49" descr="图标&#10;&#10;描述已自动生成">
            <a:extLst>
              <a:ext uri="{FF2B5EF4-FFF2-40B4-BE49-F238E27FC236}">
                <a16:creationId xmlns:a16="http://schemas.microsoft.com/office/drawing/2014/main" id="{A47346E5-5A29-A140-B9EF-B7A39D56AE24}"/>
              </a:ext>
            </a:extLst>
          </p:cNvPr>
          <p:cNvPicPr>
            <a:picLocks noChangeAspect="1"/>
          </p:cNvPicPr>
          <p:nvPr/>
        </p:nvPicPr>
        <p:blipFill>
          <a:blip r:embed="rId5"/>
          <a:stretch>
            <a:fillRect/>
          </a:stretch>
        </p:blipFill>
        <p:spPr>
          <a:xfrm>
            <a:off x="5131633" y="934447"/>
            <a:ext cx="2889774" cy="2889774"/>
          </a:xfrm>
          <a:prstGeom prst="rect">
            <a:avLst/>
          </a:prstGeom>
          <a:noFill/>
        </p:spPr>
      </p:pic>
      <p:sp>
        <p:nvSpPr>
          <p:cNvPr id="51" name="文本框 50">
            <a:extLst>
              <a:ext uri="{FF2B5EF4-FFF2-40B4-BE49-F238E27FC236}">
                <a16:creationId xmlns:a16="http://schemas.microsoft.com/office/drawing/2014/main" id="{2683B0DB-5266-174C-B97A-8D885FAF2D87}"/>
              </a:ext>
            </a:extLst>
          </p:cNvPr>
          <p:cNvSpPr txBox="1"/>
          <p:nvPr/>
        </p:nvSpPr>
        <p:spPr>
          <a:xfrm>
            <a:off x="7515820" y="1688551"/>
            <a:ext cx="3860800" cy="1384995"/>
          </a:xfrm>
          <a:prstGeom prst="rect">
            <a:avLst/>
          </a:prstGeom>
          <a:noFill/>
        </p:spPr>
        <p:txBody>
          <a:bodyPr wrap="square" rtlCol="0">
            <a:spAutoFit/>
          </a:bodyPr>
          <a:lstStyle/>
          <a:p>
            <a:pPr marL="171450" indent="-171450">
              <a:buFont typeface="Arial" panose="020B0604020202020204" pitchFamily="34" charset="0"/>
              <a:buChar char="•"/>
            </a:pPr>
            <a:r>
              <a:rPr lang="en-US" altLang="zh-CN" sz="1400" dirty="0">
                <a:solidFill>
                  <a:schemeClr val="bg1">
                    <a:lumMod val="65000"/>
                    <a:lumOff val="35000"/>
                  </a:schemeClr>
                </a:solidFill>
              </a:rPr>
              <a:t>Optimized tensor library for deep learning using GPUs and CPUs in Python</a:t>
            </a:r>
          </a:p>
          <a:p>
            <a:pPr marL="171450" indent="-171450">
              <a:buFont typeface="Arial" panose="020B0604020202020204" pitchFamily="34" charset="0"/>
              <a:buChar char="•"/>
            </a:pPr>
            <a:r>
              <a:rPr kumimoji="1" lang="en-US" altLang="zh-CN" sz="1400" dirty="0">
                <a:solidFill>
                  <a:schemeClr val="bg1">
                    <a:lumMod val="65000"/>
                    <a:lumOff val="35000"/>
                  </a:schemeClr>
                </a:solidFill>
              </a:rPr>
              <a:t>Convenient to construct neural network containing an automatic derivation system</a:t>
            </a:r>
          </a:p>
          <a:p>
            <a:pPr marL="171450" indent="-171450">
              <a:buFont typeface="Arial" panose="020B0604020202020204" pitchFamily="34" charset="0"/>
              <a:buChar char="•"/>
            </a:pPr>
            <a:r>
              <a:rPr kumimoji="1" lang="en-US" altLang="zh-CN" sz="1400" dirty="0">
                <a:solidFill>
                  <a:schemeClr val="bg1">
                    <a:lumMod val="65000"/>
                    <a:lumOff val="35000"/>
                  </a:schemeClr>
                </a:solidFill>
              </a:rPr>
              <a:t>Tensor computation with powerful GPU acceleration (such as NumPy)</a:t>
            </a:r>
          </a:p>
        </p:txBody>
      </p:sp>
      <p:sp>
        <p:nvSpPr>
          <p:cNvPr id="52" name="文本框 51">
            <a:extLst>
              <a:ext uri="{FF2B5EF4-FFF2-40B4-BE49-F238E27FC236}">
                <a16:creationId xmlns:a16="http://schemas.microsoft.com/office/drawing/2014/main" id="{E784E267-7A36-EC44-857A-3F077EA8A71C}"/>
              </a:ext>
            </a:extLst>
          </p:cNvPr>
          <p:cNvSpPr txBox="1"/>
          <p:nvPr/>
        </p:nvSpPr>
        <p:spPr>
          <a:xfrm>
            <a:off x="3342358" y="4670354"/>
            <a:ext cx="3860800" cy="954107"/>
          </a:xfrm>
          <a:prstGeom prst="rect">
            <a:avLst/>
          </a:prstGeom>
          <a:noFill/>
        </p:spPr>
        <p:txBody>
          <a:bodyPr wrap="square" rtlCol="0">
            <a:spAutoFit/>
          </a:bodyPr>
          <a:lstStyle/>
          <a:p>
            <a:pPr marL="171450" indent="-171450">
              <a:buFont typeface="Arial" panose="020B0604020202020204" pitchFamily="34" charset="0"/>
              <a:buChar char="•"/>
            </a:pPr>
            <a:r>
              <a:rPr kumimoji="1" lang="en-US" altLang="zh-CN" sz="1400" dirty="0">
                <a:solidFill>
                  <a:schemeClr val="bg1">
                    <a:lumMod val="65000"/>
                    <a:lumOff val="35000"/>
                  </a:schemeClr>
                </a:solidFill>
              </a:rPr>
              <a:t>Model Interpretability for PyTorch</a:t>
            </a:r>
          </a:p>
          <a:p>
            <a:pPr marL="171450" indent="-171450">
              <a:buFont typeface="Arial" panose="020B0604020202020204" pitchFamily="34" charset="0"/>
              <a:buChar char="•"/>
            </a:pPr>
            <a:r>
              <a:rPr kumimoji="1" lang="en-US" altLang="zh-CN" sz="1400" dirty="0">
                <a:solidFill>
                  <a:schemeClr val="bg1">
                    <a:lumMod val="65000"/>
                    <a:lumOff val="35000"/>
                  </a:schemeClr>
                </a:solidFill>
              </a:rPr>
              <a:t>Supports interpretability of models across modalities including vision, text, and more.</a:t>
            </a:r>
          </a:p>
          <a:p>
            <a:pPr marL="171450" indent="-171450">
              <a:buFont typeface="Arial" panose="020B0604020202020204" pitchFamily="34" charset="0"/>
              <a:buChar char="•"/>
            </a:pPr>
            <a:r>
              <a:rPr kumimoji="1" lang="en-US" altLang="zh-CN" sz="1400" dirty="0">
                <a:solidFill>
                  <a:schemeClr val="bg1">
                    <a:lumMod val="65000"/>
                    <a:lumOff val="35000"/>
                  </a:schemeClr>
                </a:solidFill>
              </a:rPr>
              <a:t>Provide many interpretability methods</a:t>
            </a:r>
          </a:p>
        </p:txBody>
      </p:sp>
    </p:spTree>
    <p:extLst>
      <p:ext uri="{BB962C8B-B14F-4D97-AF65-F5344CB8AC3E}">
        <p14:creationId xmlns:p14="http://schemas.microsoft.com/office/powerpoint/2010/main" val="29777204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ïšḻïďê-Rectangle 2">
            <a:extLst>
              <a:ext uri="{FF2B5EF4-FFF2-40B4-BE49-F238E27FC236}">
                <a16:creationId xmlns:a16="http://schemas.microsoft.com/office/drawing/2014/main" id="{A8727084-36D6-BC4A-AC15-3FFDF110D50A}"/>
              </a:ext>
            </a:extLst>
          </p:cNvPr>
          <p:cNvSpPr/>
          <p:nvPr/>
        </p:nvSpPr>
        <p:spPr>
          <a:xfrm>
            <a:off x="1040405" y="535729"/>
            <a:ext cx="5622738"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Feedforward Neural Network</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10" name="图片 9" descr="图片包含 示意图&#10;&#10;描述已自动生成">
            <a:extLst>
              <a:ext uri="{FF2B5EF4-FFF2-40B4-BE49-F238E27FC236}">
                <a16:creationId xmlns:a16="http://schemas.microsoft.com/office/drawing/2014/main" id="{E279810B-3AE4-E64A-97FB-CD899AF2D2A1}"/>
              </a:ext>
            </a:extLst>
          </p:cNvPr>
          <p:cNvPicPr>
            <a:picLocks noChangeAspect="1"/>
          </p:cNvPicPr>
          <p:nvPr/>
        </p:nvPicPr>
        <p:blipFill rotWithShape="1">
          <a:blip r:embed="rId4"/>
          <a:srcRect l="-204" t="1513" r="36712" b="-2314"/>
          <a:stretch/>
        </p:blipFill>
        <p:spPr>
          <a:xfrm>
            <a:off x="4534255" y="2106763"/>
            <a:ext cx="5463490" cy="2576697"/>
          </a:xfrm>
          <a:prstGeom prst="rect">
            <a:avLst/>
          </a:prstGeom>
        </p:spPr>
      </p:pic>
      <p:sp>
        <p:nvSpPr>
          <p:cNvPr id="16" name="文本框 15">
            <a:extLst>
              <a:ext uri="{FF2B5EF4-FFF2-40B4-BE49-F238E27FC236}">
                <a16:creationId xmlns:a16="http://schemas.microsoft.com/office/drawing/2014/main" id="{79F7DE15-1177-C949-9F4A-041E27DA019B}"/>
              </a:ext>
            </a:extLst>
          </p:cNvPr>
          <p:cNvSpPr txBox="1"/>
          <p:nvPr/>
        </p:nvSpPr>
        <p:spPr>
          <a:xfrm>
            <a:off x="3851774" y="5061945"/>
            <a:ext cx="6515373"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solidFill>
                  <a:schemeClr val="bg1">
                    <a:lumMod val="75000"/>
                    <a:lumOff val="25000"/>
                  </a:schemeClr>
                </a:solidFill>
              </a:rPr>
              <a:t>A single neuron represents a linear or logistic regression</a:t>
            </a:r>
          </a:p>
          <a:p>
            <a:pPr marL="285750" indent="-285750">
              <a:buFont typeface="Arial" panose="020B0604020202020204" pitchFamily="34" charset="0"/>
              <a:buChar char="•"/>
            </a:pPr>
            <a:r>
              <a:rPr kumimoji="1" lang="en-US" altLang="zh-CN" dirty="0">
                <a:solidFill>
                  <a:schemeClr val="bg1">
                    <a:lumMod val="75000"/>
                    <a:lumOff val="25000"/>
                  </a:schemeClr>
                </a:solidFill>
              </a:rPr>
              <a:t>Shallowest form of neural network  </a:t>
            </a:r>
            <a:endParaRPr kumimoji="1" lang="zh-CN" altLang="en-US" dirty="0">
              <a:solidFill>
                <a:schemeClr val="bg1">
                  <a:lumMod val="75000"/>
                  <a:lumOff val="25000"/>
                </a:schemeClr>
              </a:solidFill>
            </a:endParaRPr>
          </a:p>
        </p:txBody>
      </p:sp>
    </p:spTree>
    <p:extLst>
      <p:ext uri="{BB962C8B-B14F-4D97-AF65-F5344CB8AC3E}">
        <p14:creationId xmlns:p14="http://schemas.microsoft.com/office/powerpoint/2010/main" val="2602503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descr="图示, 文本&#10;&#10;描述已自动生成">
            <a:extLst>
              <a:ext uri="{FF2B5EF4-FFF2-40B4-BE49-F238E27FC236}">
                <a16:creationId xmlns:a16="http://schemas.microsoft.com/office/drawing/2014/main" id="{9DF60CF4-3DBB-DB47-8283-92C6B75B7F68}"/>
              </a:ext>
            </a:extLst>
          </p:cNvPr>
          <p:cNvPicPr>
            <a:picLocks noChangeAspect="1"/>
          </p:cNvPicPr>
          <p:nvPr/>
        </p:nvPicPr>
        <p:blipFill>
          <a:blip r:embed="rId4"/>
          <a:stretch>
            <a:fillRect/>
          </a:stretch>
        </p:blipFill>
        <p:spPr>
          <a:xfrm>
            <a:off x="3111772" y="1822821"/>
            <a:ext cx="9077180" cy="4587846"/>
          </a:xfrm>
          <a:prstGeom prst="rect">
            <a:avLst/>
          </a:prstGeom>
        </p:spPr>
      </p:pic>
      <p:sp>
        <p:nvSpPr>
          <p:cNvPr id="4" name="文本框 3">
            <a:extLst>
              <a:ext uri="{FF2B5EF4-FFF2-40B4-BE49-F238E27FC236}">
                <a16:creationId xmlns:a16="http://schemas.microsoft.com/office/drawing/2014/main" id="{616B28B8-9A26-5C4C-AAA2-844D5CFB4665}"/>
              </a:ext>
            </a:extLst>
          </p:cNvPr>
          <p:cNvSpPr txBox="1"/>
          <p:nvPr/>
        </p:nvSpPr>
        <p:spPr>
          <a:xfrm>
            <a:off x="3111771" y="1207276"/>
            <a:ext cx="8269636" cy="646331"/>
          </a:xfrm>
          <a:prstGeom prst="rect">
            <a:avLst/>
          </a:prstGeom>
          <a:noFill/>
        </p:spPr>
        <p:txBody>
          <a:bodyPr wrap="none" rtlCol="0">
            <a:spAutoFit/>
          </a:bodyPr>
          <a:lstStyle/>
          <a:p>
            <a:r>
              <a:rPr kumimoji="1" lang="en-US" altLang="zh-CN" dirty="0">
                <a:solidFill>
                  <a:schemeClr val="bg1">
                    <a:lumMod val="75000"/>
                    <a:lumOff val="25000"/>
                  </a:schemeClr>
                </a:solidFill>
              </a:rPr>
              <a:t>But there are some complex mathematical functions that logistic regression</a:t>
            </a:r>
          </a:p>
          <a:p>
            <a:r>
              <a:rPr kumimoji="1" lang="en-US" altLang="zh-CN" dirty="0">
                <a:solidFill>
                  <a:schemeClr val="bg1">
                    <a:lumMod val="75000"/>
                    <a:lumOff val="25000"/>
                  </a:schemeClr>
                </a:solidFill>
              </a:rPr>
              <a:t>cannot represent ……</a:t>
            </a:r>
            <a:endParaRPr kumimoji="1" lang="zh-CN" altLang="en-US" dirty="0">
              <a:solidFill>
                <a:schemeClr val="bg1">
                  <a:lumMod val="75000"/>
                  <a:lumOff val="25000"/>
                </a:schemeClr>
              </a:solidFill>
            </a:endParaRPr>
          </a:p>
        </p:txBody>
      </p:sp>
    </p:spTree>
    <p:extLst>
      <p:ext uri="{BB962C8B-B14F-4D97-AF65-F5344CB8AC3E}">
        <p14:creationId xmlns:p14="http://schemas.microsoft.com/office/powerpoint/2010/main" val="42293268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ïšḻïďê-Rectangle 2">
            <a:extLst>
              <a:ext uri="{FF2B5EF4-FFF2-40B4-BE49-F238E27FC236}">
                <a16:creationId xmlns:a16="http://schemas.microsoft.com/office/drawing/2014/main" id="{8008C78D-54E0-9540-A5AC-382868DD85C8}"/>
              </a:ext>
            </a:extLst>
          </p:cNvPr>
          <p:cNvSpPr/>
          <p:nvPr/>
        </p:nvSpPr>
        <p:spPr>
          <a:xfrm>
            <a:off x="1040405" y="535729"/>
            <a:ext cx="5622738"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Stepwise logistic regression with</a:t>
            </a:r>
          </a:p>
          <a:p>
            <a:pPr algn="ctr"/>
            <a:r>
              <a:rPr lang="en-US" sz="2400" dirty="0"/>
              <a:t>VIF checking</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pic>
        <p:nvPicPr>
          <p:cNvPr id="3" name="图片 2" descr="文本&#10;&#10;描述已自动生成">
            <a:extLst>
              <a:ext uri="{FF2B5EF4-FFF2-40B4-BE49-F238E27FC236}">
                <a16:creationId xmlns:a16="http://schemas.microsoft.com/office/drawing/2014/main" id="{7B13AB92-BF08-FA49-B513-01DBAB6452F2}"/>
              </a:ext>
            </a:extLst>
          </p:cNvPr>
          <p:cNvPicPr>
            <a:picLocks noChangeAspect="1"/>
          </p:cNvPicPr>
          <p:nvPr/>
        </p:nvPicPr>
        <p:blipFill>
          <a:blip r:embed="rId4"/>
          <a:stretch>
            <a:fillRect/>
          </a:stretch>
        </p:blipFill>
        <p:spPr>
          <a:xfrm>
            <a:off x="2951030" y="1862494"/>
            <a:ext cx="7708900" cy="4508500"/>
          </a:xfrm>
          <a:prstGeom prst="rect">
            <a:avLst/>
          </a:prstGeom>
        </p:spPr>
      </p:pic>
    </p:spTree>
    <p:extLst>
      <p:ext uri="{BB962C8B-B14F-4D97-AF65-F5344CB8AC3E}">
        <p14:creationId xmlns:p14="http://schemas.microsoft.com/office/powerpoint/2010/main" val="30229186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D03A0B2-4A2F-D846-A5E6-FB7CB9A031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5" name="Rectangle 24">
            <a:extLst>
              <a:ext uri="{FF2B5EF4-FFF2-40B4-BE49-F238E27FC236}">
                <a16:creationId xmlns:a16="http://schemas.microsoft.com/office/drawing/2014/main" id="{7F573F1D-73A7-FB41-BCAD-FC9AA7DEF4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useBgFill="1">
        <p:nvSpPr>
          <p:cNvPr id="27" name="Rectangle 26">
            <a:extLst>
              <a:ext uri="{FF2B5EF4-FFF2-40B4-BE49-F238E27FC236}">
                <a16:creationId xmlns:a16="http://schemas.microsoft.com/office/drawing/2014/main" id="{A88F843D-1C1B-C740-AC27-E3238D0F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ïšḻïďê-Rectangle 2">
            <a:extLst>
              <a:ext uri="{FF2B5EF4-FFF2-40B4-BE49-F238E27FC236}">
                <a16:creationId xmlns:a16="http://schemas.microsoft.com/office/drawing/2014/main" id="{5C8F8371-3323-2F42-883B-D3AF345E003E}"/>
              </a:ext>
            </a:extLst>
          </p:cNvPr>
          <p:cNvSpPr/>
          <p:nvPr/>
        </p:nvSpPr>
        <p:spPr>
          <a:xfrm>
            <a:off x="1040405" y="535729"/>
            <a:ext cx="5622738" cy="1192549"/>
          </a:xfrm>
          <a:prstGeom prst="rect">
            <a:avLst/>
          </a:prstGeom>
          <a:gradFill flip="none" rotWithShape="1">
            <a:gsLst>
              <a:gs pos="0">
                <a:schemeClr val="tx1"/>
              </a:gs>
              <a:gs pos="50000">
                <a:schemeClr val="bg1">
                  <a:lumMod val="50000"/>
                  <a:lumOff val="50000"/>
                </a:schemeClr>
              </a:gs>
              <a:gs pos="75000">
                <a:schemeClr val="bg1">
                  <a:lumMod val="65000"/>
                  <a:lumOff val="35000"/>
                </a:schemeClr>
              </a:gs>
              <a:gs pos="100000">
                <a:schemeClr val="bg1">
                  <a:lumMod val="75000"/>
                  <a:lumOff val="25000"/>
                </a:schemeClr>
              </a:gs>
            </a:gsLst>
            <a:lin ang="10800000" scaled="1"/>
            <a:tileRect/>
          </a:gradFill>
          <a:ln>
            <a:noFill/>
          </a:ln>
        </p:spPr>
        <p:style>
          <a:lnRef idx="2">
            <a:scrgbClr r="0" g="0" b="0"/>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anchor="ctr"/>
          <a:lstStyle/>
          <a:p>
            <a:pPr algn="ctr"/>
            <a:r>
              <a:rPr lang="en-US" sz="2400" dirty="0"/>
              <a:t>Model Evaluation Measures</a:t>
            </a:r>
            <a:endParaRPr sz="2400" dirty="0"/>
          </a:p>
        </p:txBody>
      </p:sp>
      <p:sp>
        <p:nvSpPr>
          <p:cNvPr id="29" name="Rectangle 28">
            <a:extLst>
              <a:ext uri="{FF2B5EF4-FFF2-40B4-BE49-F238E27FC236}">
                <a16:creationId xmlns:a16="http://schemas.microsoft.com/office/drawing/2014/main" id="{A21C8291-E3D5-4240-8FF4-E5213CBCC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375492"/>
            <a:ext cx="2770698" cy="5482505"/>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31" name="Rectangle 30">
            <a:extLst>
              <a:ext uri="{FF2B5EF4-FFF2-40B4-BE49-F238E27FC236}">
                <a16:creationId xmlns:a16="http://schemas.microsoft.com/office/drawing/2014/main" id="{08B44AFE-C181-7047-8CC9-CA00BD385E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1373567" cy="6857999"/>
          </a:xfrm>
          <a:prstGeom prst="rect">
            <a:avLst/>
          </a:prstGeom>
          <a:gradFill flip="none" rotWithShape="1">
            <a:gsLst>
              <a:gs pos="0">
                <a:schemeClr val="accent1">
                  <a:alpha val="50000"/>
                </a:schemeClr>
              </a:gs>
              <a:gs pos="81000">
                <a:schemeClr val="accent4">
                  <a:alpha val="50000"/>
                </a:schemeClr>
              </a:gs>
              <a:gs pos="25000">
                <a:schemeClr val="accent2">
                  <a:alpha val="60000"/>
                </a:schemeClr>
              </a:gs>
              <a:gs pos="50000">
                <a:schemeClr val="accent3">
                  <a:alpha val="55000"/>
                </a:schemeClr>
              </a:gs>
              <a:gs pos="99000">
                <a:schemeClr val="accent5">
                  <a:alpha val="50000"/>
                </a:scheme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19" name="图片 18">
            <a:extLst>
              <a:ext uri="{FF2B5EF4-FFF2-40B4-BE49-F238E27FC236}">
                <a16:creationId xmlns:a16="http://schemas.microsoft.com/office/drawing/2014/main" id="{3C688BCD-6226-F14D-A780-E296E2393CC9}"/>
              </a:ext>
            </a:extLst>
          </p:cNvPr>
          <p:cNvPicPr>
            <a:picLocks noChangeAspect="1"/>
          </p:cNvPicPr>
          <p:nvPr/>
        </p:nvPicPr>
        <p:blipFill>
          <a:blip r:embed="rId3"/>
          <a:stretch>
            <a:fillRect/>
          </a:stretch>
        </p:blipFill>
        <p:spPr>
          <a:xfrm>
            <a:off x="9171950" y="170993"/>
            <a:ext cx="2770698" cy="729473"/>
          </a:xfrm>
          <a:prstGeom prst="rect">
            <a:avLst/>
          </a:prstGeom>
        </p:spPr>
      </p:pic>
      <p:sp>
        <p:nvSpPr>
          <p:cNvPr id="11" name="Shape 2138">
            <a:extLst>
              <a:ext uri="{FF2B5EF4-FFF2-40B4-BE49-F238E27FC236}">
                <a16:creationId xmlns:a16="http://schemas.microsoft.com/office/drawing/2014/main" id="{CC5A78D8-E996-A84C-A549-08CEA82E4697}"/>
              </a:ext>
            </a:extLst>
          </p:cNvPr>
          <p:cNvSpPr/>
          <p:nvPr/>
        </p:nvSpPr>
        <p:spPr>
          <a:xfrm>
            <a:off x="6294162" y="5037449"/>
            <a:ext cx="1229666" cy="781511"/>
          </a:xfrm>
          <a:custGeom>
            <a:avLst/>
            <a:gdLst/>
            <a:ahLst/>
            <a:cxnLst/>
            <a:rect l="0" t="0" r="0" b="0"/>
            <a:pathLst>
              <a:path w="120000" h="120000" extrusionOk="0">
                <a:moveTo>
                  <a:pt x="23692" y="43693"/>
                </a:moveTo>
                <a:lnTo>
                  <a:pt x="22701" y="43787"/>
                </a:lnTo>
                <a:lnTo>
                  <a:pt x="21774" y="44038"/>
                </a:lnTo>
                <a:lnTo>
                  <a:pt x="20930" y="44509"/>
                </a:lnTo>
                <a:lnTo>
                  <a:pt x="20129" y="45043"/>
                </a:lnTo>
                <a:lnTo>
                  <a:pt x="19371" y="45796"/>
                </a:lnTo>
                <a:lnTo>
                  <a:pt x="18717" y="46643"/>
                </a:lnTo>
                <a:lnTo>
                  <a:pt x="18106" y="47617"/>
                </a:lnTo>
                <a:lnTo>
                  <a:pt x="17537" y="48684"/>
                </a:lnTo>
                <a:lnTo>
                  <a:pt x="17052" y="49877"/>
                </a:lnTo>
                <a:lnTo>
                  <a:pt x="16673" y="51132"/>
                </a:lnTo>
                <a:lnTo>
                  <a:pt x="16314" y="52450"/>
                </a:lnTo>
                <a:lnTo>
                  <a:pt x="15998" y="53832"/>
                </a:lnTo>
                <a:lnTo>
                  <a:pt x="15787" y="55244"/>
                </a:lnTo>
                <a:lnTo>
                  <a:pt x="15619" y="56688"/>
                </a:lnTo>
                <a:lnTo>
                  <a:pt x="15534" y="58195"/>
                </a:lnTo>
                <a:lnTo>
                  <a:pt x="15492" y="59670"/>
                </a:lnTo>
                <a:lnTo>
                  <a:pt x="15534" y="61177"/>
                </a:lnTo>
                <a:lnTo>
                  <a:pt x="15619" y="62652"/>
                </a:lnTo>
                <a:lnTo>
                  <a:pt x="15787" y="64127"/>
                </a:lnTo>
                <a:lnTo>
                  <a:pt x="15998" y="65540"/>
                </a:lnTo>
                <a:lnTo>
                  <a:pt x="16314" y="66921"/>
                </a:lnTo>
                <a:lnTo>
                  <a:pt x="16673" y="68239"/>
                </a:lnTo>
                <a:lnTo>
                  <a:pt x="17052" y="69495"/>
                </a:lnTo>
                <a:lnTo>
                  <a:pt x="17537" y="70656"/>
                </a:lnTo>
                <a:lnTo>
                  <a:pt x="18106" y="71723"/>
                </a:lnTo>
                <a:lnTo>
                  <a:pt x="18717" y="72696"/>
                </a:lnTo>
                <a:lnTo>
                  <a:pt x="19371" y="73544"/>
                </a:lnTo>
                <a:lnTo>
                  <a:pt x="20129" y="74266"/>
                </a:lnTo>
                <a:lnTo>
                  <a:pt x="20930" y="74862"/>
                </a:lnTo>
                <a:lnTo>
                  <a:pt x="21774" y="75302"/>
                </a:lnTo>
                <a:lnTo>
                  <a:pt x="22701" y="75553"/>
                </a:lnTo>
                <a:lnTo>
                  <a:pt x="23692" y="75647"/>
                </a:lnTo>
                <a:lnTo>
                  <a:pt x="96265" y="75647"/>
                </a:lnTo>
                <a:lnTo>
                  <a:pt x="97256" y="75553"/>
                </a:lnTo>
                <a:lnTo>
                  <a:pt x="98183" y="75302"/>
                </a:lnTo>
                <a:lnTo>
                  <a:pt x="99047" y="74862"/>
                </a:lnTo>
                <a:lnTo>
                  <a:pt x="99848" y="74266"/>
                </a:lnTo>
                <a:lnTo>
                  <a:pt x="100586" y="73544"/>
                </a:lnTo>
                <a:lnTo>
                  <a:pt x="101261" y="72696"/>
                </a:lnTo>
                <a:lnTo>
                  <a:pt x="101893" y="71723"/>
                </a:lnTo>
                <a:lnTo>
                  <a:pt x="102420" y="70656"/>
                </a:lnTo>
                <a:lnTo>
                  <a:pt x="102905" y="69495"/>
                </a:lnTo>
                <a:lnTo>
                  <a:pt x="103326" y="68239"/>
                </a:lnTo>
                <a:lnTo>
                  <a:pt x="103664" y="66921"/>
                </a:lnTo>
                <a:lnTo>
                  <a:pt x="103959" y="65540"/>
                </a:lnTo>
                <a:lnTo>
                  <a:pt x="104191" y="64127"/>
                </a:lnTo>
                <a:lnTo>
                  <a:pt x="104359" y="62652"/>
                </a:lnTo>
                <a:lnTo>
                  <a:pt x="104444" y="61177"/>
                </a:lnTo>
                <a:lnTo>
                  <a:pt x="104465" y="59670"/>
                </a:lnTo>
                <a:lnTo>
                  <a:pt x="104444" y="58195"/>
                </a:lnTo>
                <a:lnTo>
                  <a:pt x="104359" y="56688"/>
                </a:lnTo>
                <a:lnTo>
                  <a:pt x="104191" y="55244"/>
                </a:lnTo>
                <a:lnTo>
                  <a:pt x="103959" y="53832"/>
                </a:lnTo>
                <a:lnTo>
                  <a:pt x="103664" y="52450"/>
                </a:lnTo>
                <a:lnTo>
                  <a:pt x="103326" y="51132"/>
                </a:lnTo>
                <a:lnTo>
                  <a:pt x="102905" y="49877"/>
                </a:lnTo>
                <a:lnTo>
                  <a:pt x="102420" y="48684"/>
                </a:lnTo>
                <a:lnTo>
                  <a:pt x="101872" y="47617"/>
                </a:lnTo>
                <a:lnTo>
                  <a:pt x="101261" y="46643"/>
                </a:lnTo>
                <a:lnTo>
                  <a:pt x="100586" y="45796"/>
                </a:lnTo>
                <a:lnTo>
                  <a:pt x="99848" y="45043"/>
                </a:lnTo>
                <a:lnTo>
                  <a:pt x="99047" y="44509"/>
                </a:lnTo>
                <a:lnTo>
                  <a:pt x="98183" y="44038"/>
                </a:lnTo>
                <a:lnTo>
                  <a:pt x="97256" y="43787"/>
                </a:lnTo>
                <a:lnTo>
                  <a:pt x="96265" y="43693"/>
                </a:lnTo>
                <a:lnTo>
                  <a:pt x="23692" y="43693"/>
                </a:lnTo>
                <a:close/>
                <a:moveTo>
                  <a:pt x="10223" y="0"/>
                </a:moveTo>
                <a:lnTo>
                  <a:pt x="8979" y="94"/>
                </a:lnTo>
                <a:lnTo>
                  <a:pt x="7841" y="376"/>
                </a:lnTo>
                <a:lnTo>
                  <a:pt x="6766" y="816"/>
                </a:lnTo>
                <a:lnTo>
                  <a:pt x="5754" y="1381"/>
                </a:lnTo>
                <a:lnTo>
                  <a:pt x="4826" y="2103"/>
                </a:lnTo>
                <a:lnTo>
                  <a:pt x="3983" y="2950"/>
                </a:lnTo>
                <a:lnTo>
                  <a:pt x="3225" y="3923"/>
                </a:lnTo>
                <a:lnTo>
                  <a:pt x="2550" y="4990"/>
                </a:lnTo>
                <a:lnTo>
                  <a:pt x="1960" y="6152"/>
                </a:lnTo>
                <a:lnTo>
                  <a:pt x="1433" y="7439"/>
                </a:lnTo>
                <a:lnTo>
                  <a:pt x="990" y="8757"/>
                </a:lnTo>
                <a:lnTo>
                  <a:pt x="632" y="10107"/>
                </a:lnTo>
                <a:lnTo>
                  <a:pt x="337" y="11551"/>
                </a:lnTo>
                <a:lnTo>
                  <a:pt x="147" y="12995"/>
                </a:lnTo>
                <a:lnTo>
                  <a:pt x="42" y="14501"/>
                </a:lnTo>
                <a:lnTo>
                  <a:pt x="0" y="15976"/>
                </a:lnTo>
                <a:lnTo>
                  <a:pt x="42" y="17483"/>
                </a:lnTo>
                <a:lnTo>
                  <a:pt x="147" y="18958"/>
                </a:lnTo>
                <a:lnTo>
                  <a:pt x="337" y="20434"/>
                </a:lnTo>
                <a:lnTo>
                  <a:pt x="632" y="21846"/>
                </a:lnTo>
                <a:lnTo>
                  <a:pt x="990" y="23227"/>
                </a:lnTo>
                <a:lnTo>
                  <a:pt x="1433" y="24546"/>
                </a:lnTo>
                <a:lnTo>
                  <a:pt x="1960" y="25801"/>
                </a:lnTo>
                <a:lnTo>
                  <a:pt x="2550" y="26963"/>
                </a:lnTo>
                <a:lnTo>
                  <a:pt x="3225" y="28030"/>
                </a:lnTo>
                <a:lnTo>
                  <a:pt x="3983" y="29003"/>
                </a:lnTo>
                <a:lnTo>
                  <a:pt x="4826" y="29850"/>
                </a:lnTo>
                <a:lnTo>
                  <a:pt x="5754" y="30572"/>
                </a:lnTo>
                <a:lnTo>
                  <a:pt x="6766" y="31169"/>
                </a:lnTo>
                <a:lnTo>
                  <a:pt x="7841" y="31577"/>
                </a:lnTo>
                <a:lnTo>
                  <a:pt x="8979" y="31859"/>
                </a:lnTo>
                <a:lnTo>
                  <a:pt x="10223" y="31953"/>
                </a:lnTo>
                <a:lnTo>
                  <a:pt x="109734" y="31953"/>
                </a:lnTo>
                <a:lnTo>
                  <a:pt x="110978" y="31859"/>
                </a:lnTo>
                <a:lnTo>
                  <a:pt x="112137" y="31577"/>
                </a:lnTo>
                <a:lnTo>
                  <a:pt x="113233" y="31169"/>
                </a:lnTo>
                <a:lnTo>
                  <a:pt x="114224" y="30572"/>
                </a:lnTo>
                <a:lnTo>
                  <a:pt x="115151" y="29850"/>
                </a:lnTo>
                <a:lnTo>
                  <a:pt x="115974" y="29003"/>
                </a:lnTo>
                <a:lnTo>
                  <a:pt x="116753" y="28030"/>
                </a:lnTo>
                <a:lnTo>
                  <a:pt x="117407" y="26963"/>
                </a:lnTo>
                <a:lnTo>
                  <a:pt x="118039" y="25801"/>
                </a:lnTo>
                <a:lnTo>
                  <a:pt x="118545" y="24546"/>
                </a:lnTo>
                <a:lnTo>
                  <a:pt x="118988" y="23227"/>
                </a:lnTo>
                <a:lnTo>
                  <a:pt x="119346" y="21846"/>
                </a:lnTo>
                <a:lnTo>
                  <a:pt x="119620" y="20434"/>
                </a:lnTo>
                <a:lnTo>
                  <a:pt x="119810" y="18958"/>
                </a:lnTo>
                <a:lnTo>
                  <a:pt x="119957" y="17483"/>
                </a:lnTo>
                <a:lnTo>
                  <a:pt x="120000" y="15976"/>
                </a:lnTo>
                <a:lnTo>
                  <a:pt x="119957" y="14501"/>
                </a:lnTo>
                <a:lnTo>
                  <a:pt x="119810" y="12995"/>
                </a:lnTo>
                <a:lnTo>
                  <a:pt x="119620" y="11551"/>
                </a:lnTo>
                <a:lnTo>
                  <a:pt x="119346" y="10107"/>
                </a:lnTo>
                <a:lnTo>
                  <a:pt x="118988" y="8757"/>
                </a:lnTo>
                <a:lnTo>
                  <a:pt x="118545" y="7439"/>
                </a:lnTo>
                <a:lnTo>
                  <a:pt x="118039" y="6152"/>
                </a:lnTo>
                <a:lnTo>
                  <a:pt x="117428" y="4990"/>
                </a:lnTo>
                <a:lnTo>
                  <a:pt x="116753" y="3923"/>
                </a:lnTo>
                <a:lnTo>
                  <a:pt x="115974" y="2950"/>
                </a:lnTo>
                <a:lnTo>
                  <a:pt x="115151" y="2103"/>
                </a:lnTo>
                <a:lnTo>
                  <a:pt x="114224" y="1381"/>
                </a:lnTo>
                <a:lnTo>
                  <a:pt x="113233" y="816"/>
                </a:lnTo>
                <a:lnTo>
                  <a:pt x="112137" y="376"/>
                </a:lnTo>
                <a:lnTo>
                  <a:pt x="110978" y="94"/>
                </a:lnTo>
                <a:lnTo>
                  <a:pt x="109734" y="0"/>
                </a:lnTo>
                <a:lnTo>
                  <a:pt x="10223" y="0"/>
                </a:lnTo>
                <a:close/>
                <a:moveTo>
                  <a:pt x="27992" y="87010"/>
                </a:moveTo>
                <a:lnTo>
                  <a:pt x="29594" y="90054"/>
                </a:lnTo>
                <a:lnTo>
                  <a:pt x="31217" y="93068"/>
                </a:lnTo>
                <a:lnTo>
                  <a:pt x="32039" y="94606"/>
                </a:lnTo>
                <a:lnTo>
                  <a:pt x="32882" y="96081"/>
                </a:lnTo>
                <a:lnTo>
                  <a:pt x="33704" y="97588"/>
                </a:lnTo>
                <a:lnTo>
                  <a:pt x="34568" y="99032"/>
                </a:lnTo>
                <a:lnTo>
                  <a:pt x="35432" y="100444"/>
                </a:lnTo>
                <a:lnTo>
                  <a:pt x="36318" y="101888"/>
                </a:lnTo>
                <a:lnTo>
                  <a:pt x="37203" y="103238"/>
                </a:lnTo>
                <a:lnTo>
                  <a:pt x="38109" y="104588"/>
                </a:lnTo>
                <a:lnTo>
                  <a:pt x="39037" y="105906"/>
                </a:lnTo>
                <a:lnTo>
                  <a:pt x="39964" y="107193"/>
                </a:lnTo>
                <a:lnTo>
                  <a:pt x="40913" y="108417"/>
                </a:lnTo>
                <a:lnTo>
                  <a:pt x="41861" y="109610"/>
                </a:lnTo>
                <a:lnTo>
                  <a:pt x="42852" y="110740"/>
                </a:lnTo>
                <a:lnTo>
                  <a:pt x="43843" y="111838"/>
                </a:lnTo>
                <a:lnTo>
                  <a:pt x="44855" y="112874"/>
                </a:lnTo>
                <a:lnTo>
                  <a:pt x="45887" y="113847"/>
                </a:lnTo>
                <a:lnTo>
                  <a:pt x="46941" y="114758"/>
                </a:lnTo>
                <a:lnTo>
                  <a:pt x="48037" y="115636"/>
                </a:lnTo>
                <a:lnTo>
                  <a:pt x="49112" y="116390"/>
                </a:lnTo>
                <a:lnTo>
                  <a:pt x="50230" y="117112"/>
                </a:lnTo>
                <a:lnTo>
                  <a:pt x="51389" y="117771"/>
                </a:lnTo>
                <a:lnTo>
                  <a:pt x="52548" y="118336"/>
                </a:lnTo>
                <a:lnTo>
                  <a:pt x="53750" y="118869"/>
                </a:lnTo>
                <a:lnTo>
                  <a:pt x="54951" y="119246"/>
                </a:lnTo>
                <a:lnTo>
                  <a:pt x="56195" y="119591"/>
                </a:lnTo>
                <a:lnTo>
                  <a:pt x="57460" y="119780"/>
                </a:lnTo>
                <a:lnTo>
                  <a:pt x="58745" y="119968"/>
                </a:lnTo>
                <a:lnTo>
                  <a:pt x="60073" y="120000"/>
                </a:lnTo>
                <a:lnTo>
                  <a:pt x="61359" y="119968"/>
                </a:lnTo>
                <a:lnTo>
                  <a:pt x="62603" y="119811"/>
                </a:lnTo>
                <a:lnTo>
                  <a:pt x="63846" y="119623"/>
                </a:lnTo>
                <a:lnTo>
                  <a:pt x="65048" y="119309"/>
                </a:lnTo>
                <a:lnTo>
                  <a:pt x="66249" y="118932"/>
                </a:lnTo>
                <a:lnTo>
                  <a:pt x="67409" y="118461"/>
                </a:lnTo>
                <a:lnTo>
                  <a:pt x="68568" y="117959"/>
                </a:lnTo>
                <a:lnTo>
                  <a:pt x="69685" y="117331"/>
                </a:lnTo>
                <a:lnTo>
                  <a:pt x="70781" y="116672"/>
                </a:lnTo>
                <a:lnTo>
                  <a:pt x="71898" y="115919"/>
                </a:lnTo>
                <a:lnTo>
                  <a:pt x="72952" y="115103"/>
                </a:lnTo>
                <a:lnTo>
                  <a:pt x="74006" y="114255"/>
                </a:lnTo>
                <a:lnTo>
                  <a:pt x="75018" y="113314"/>
                </a:lnTo>
                <a:lnTo>
                  <a:pt x="76030" y="112309"/>
                </a:lnTo>
                <a:lnTo>
                  <a:pt x="77020" y="111273"/>
                </a:lnTo>
                <a:lnTo>
                  <a:pt x="78011" y="110175"/>
                </a:lnTo>
                <a:lnTo>
                  <a:pt x="78981" y="108982"/>
                </a:lnTo>
                <a:lnTo>
                  <a:pt x="79887" y="107789"/>
                </a:lnTo>
                <a:lnTo>
                  <a:pt x="80815" y="106534"/>
                </a:lnTo>
                <a:lnTo>
                  <a:pt x="81721" y="105247"/>
                </a:lnTo>
                <a:lnTo>
                  <a:pt x="82606" y="103897"/>
                </a:lnTo>
                <a:lnTo>
                  <a:pt x="83492" y="102516"/>
                </a:lnTo>
                <a:lnTo>
                  <a:pt x="84356" y="101072"/>
                </a:lnTo>
                <a:lnTo>
                  <a:pt x="85199" y="99628"/>
                </a:lnTo>
                <a:lnTo>
                  <a:pt x="86000" y="98184"/>
                </a:lnTo>
                <a:lnTo>
                  <a:pt x="86822" y="96646"/>
                </a:lnTo>
                <a:lnTo>
                  <a:pt x="87623" y="95077"/>
                </a:lnTo>
                <a:lnTo>
                  <a:pt x="88382" y="93539"/>
                </a:lnTo>
                <a:lnTo>
                  <a:pt x="89162" y="91938"/>
                </a:lnTo>
                <a:lnTo>
                  <a:pt x="89920" y="90306"/>
                </a:lnTo>
                <a:lnTo>
                  <a:pt x="90637" y="88673"/>
                </a:lnTo>
                <a:lnTo>
                  <a:pt x="91375" y="87010"/>
                </a:lnTo>
                <a:lnTo>
                  <a:pt x="27992" y="87010"/>
                </a:lnTo>
                <a:close/>
              </a:path>
            </a:pathLst>
          </a:custGeom>
          <a:solidFill>
            <a:schemeClr val="bg1">
              <a:lumMod val="50000"/>
              <a:lumOff val="50000"/>
            </a:schemeClr>
          </a:solidFill>
          <a:ln>
            <a:noFill/>
          </a:ln>
        </p:spPr>
        <p:txBody>
          <a:bodyPr lIns="60941" tIns="30462" rIns="60941" bIns="30462"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12" name="Shape 2139">
            <a:extLst>
              <a:ext uri="{FF2B5EF4-FFF2-40B4-BE49-F238E27FC236}">
                <a16:creationId xmlns:a16="http://schemas.microsoft.com/office/drawing/2014/main" id="{55C45DA8-DA59-A44D-9438-87AD09EA9993}"/>
              </a:ext>
            </a:extLst>
          </p:cNvPr>
          <p:cNvSpPr/>
          <p:nvPr/>
        </p:nvSpPr>
        <p:spPr>
          <a:xfrm>
            <a:off x="6255516" y="2207692"/>
            <a:ext cx="2294773" cy="2756759"/>
          </a:xfrm>
          <a:custGeom>
            <a:avLst/>
            <a:gdLst/>
            <a:ahLst/>
            <a:cxnLst/>
            <a:rect l="0" t="0" r="0" b="0"/>
            <a:pathLst>
              <a:path w="120000" h="120000" extrusionOk="0">
                <a:moveTo>
                  <a:pt x="95873" y="6879"/>
                </a:moveTo>
                <a:lnTo>
                  <a:pt x="99915" y="10234"/>
                </a:lnTo>
                <a:lnTo>
                  <a:pt x="0" y="93310"/>
                </a:lnTo>
                <a:lnTo>
                  <a:pt x="0" y="119822"/>
                </a:lnTo>
                <a:lnTo>
                  <a:pt x="293" y="119857"/>
                </a:lnTo>
                <a:lnTo>
                  <a:pt x="541" y="119884"/>
                </a:lnTo>
                <a:lnTo>
                  <a:pt x="779" y="119911"/>
                </a:lnTo>
                <a:lnTo>
                  <a:pt x="1027" y="119928"/>
                </a:lnTo>
                <a:lnTo>
                  <a:pt x="1320" y="119955"/>
                </a:lnTo>
                <a:lnTo>
                  <a:pt x="1716" y="119964"/>
                </a:lnTo>
                <a:lnTo>
                  <a:pt x="2224" y="119973"/>
                </a:lnTo>
                <a:lnTo>
                  <a:pt x="2890" y="119982"/>
                </a:lnTo>
                <a:lnTo>
                  <a:pt x="3748" y="119991"/>
                </a:lnTo>
                <a:lnTo>
                  <a:pt x="4832" y="120000"/>
                </a:lnTo>
                <a:lnTo>
                  <a:pt x="6175" y="120000"/>
                </a:lnTo>
                <a:lnTo>
                  <a:pt x="7823" y="120000"/>
                </a:lnTo>
                <a:lnTo>
                  <a:pt x="9799" y="120000"/>
                </a:lnTo>
                <a:lnTo>
                  <a:pt x="12136" y="120000"/>
                </a:lnTo>
                <a:lnTo>
                  <a:pt x="14857" y="120000"/>
                </a:lnTo>
                <a:lnTo>
                  <a:pt x="18041" y="120000"/>
                </a:lnTo>
                <a:lnTo>
                  <a:pt x="18650" y="119982"/>
                </a:lnTo>
                <a:lnTo>
                  <a:pt x="19237" y="119902"/>
                </a:lnTo>
                <a:lnTo>
                  <a:pt x="19779" y="119795"/>
                </a:lnTo>
                <a:lnTo>
                  <a:pt x="20276" y="119635"/>
                </a:lnTo>
                <a:lnTo>
                  <a:pt x="20728" y="119448"/>
                </a:lnTo>
                <a:lnTo>
                  <a:pt x="21157" y="119225"/>
                </a:lnTo>
                <a:lnTo>
                  <a:pt x="21541" y="118967"/>
                </a:lnTo>
                <a:lnTo>
                  <a:pt x="21879" y="118682"/>
                </a:lnTo>
                <a:lnTo>
                  <a:pt x="22173" y="118380"/>
                </a:lnTo>
                <a:lnTo>
                  <a:pt x="22432" y="118051"/>
                </a:lnTo>
                <a:lnTo>
                  <a:pt x="22658" y="117703"/>
                </a:lnTo>
                <a:lnTo>
                  <a:pt x="22839" y="117339"/>
                </a:lnTo>
                <a:lnTo>
                  <a:pt x="22974" y="116965"/>
                </a:lnTo>
                <a:lnTo>
                  <a:pt x="23087" y="116573"/>
                </a:lnTo>
                <a:lnTo>
                  <a:pt x="23144" y="116191"/>
                </a:lnTo>
                <a:lnTo>
                  <a:pt x="23166" y="115790"/>
                </a:lnTo>
                <a:lnTo>
                  <a:pt x="23144" y="115390"/>
                </a:lnTo>
                <a:lnTo>
                  <a:pt x="23087" y="115007"/>
                </a:lnTo>
                <a:lnTo>
                  <a:pt x="22986" y="114615"/>
                </a:lnTo>
                <a:lnTo>
                  <a:pt x="22850" y="114242"/>
                </a:lnTo>
                <a:lnTo>
                  <a:pt x="22670" y="113877"/>
                </a:lnTo>
                <a:lnTo>
                  <a:pt x="22444" y="113539"/>
                </a:lnTo>
                <a:lnTo>
                  <a:pt x="22184" y="113200"/>
                </a:lnTo>
                <a:lnTo>
                  <a:pt x="21891" y="112898"/>
                </a:lnTo>
                <a:lnTo>
                  <a:pt x="21552" y="112613"/>
                </a:lnTo>
                <a:lnTo>
                  <a:pt x="21168" y="112355"/>
                </a:lnTo>
                <a:lnTo>
                  <a:pt x="20750" y="112132"/>
                </a:lnTo>
                <a:lnTo>
                  <a:pt x="20287" y="111946"/>
                </a:lnTo>
                <a:lnTo>
                  <a:pt x="19791" y="111785"/>
                </a:lnTo>
                <a:lnTo>
                  <a:pt x="19249" y="111679"/>
                </a:lnTo>
                <a:lnTo>
                  <a:pt x="18650" y="111598"/>
                </a:lnTo>
                <a:lnTo>
                  <a:pt x="18041" y="111581"/>
                </a:lnTo>
                <a:lnTo>
                  <a:pt x="10251" y="111581"/>
                </a:lnTo>
                <a:lnTo>
                  <a:pt x="10251" y="96843"/>
                </a:lnTo>
                <a:lnTo>
                  <a:pt x="79367" y="39388"/>
                </a:lnTo>
                <a:lnTo>
                  <a:pt x="79819" y="40572"/>
                </a:lnTo>
                <a:lnTo>
                  <a:pt x="80225" y="41747"/>
                </a:lnTo>
                <a:lnTo>
                  <a:pt x="80587" y="42930"/>
                </a:lnTo>
                <a:lnTo>
                  <a:pt x="80903" y="44114"/>
                </a:lnTo>
                <a:lnTo>
                  <a:pt x="81151" y="45307"/>
                </a:lnTo>
                <a:lnTo>
                  <a:pt x="81332" y="46517"/>
                </a:lnTo>
                <a:lnTo>
                  <a:pt x="81467" y="47727"/>
                </a:lnTo>
                <a:lnTo>
                  <a:pt x="81524" y="48973"/>
                </a:lnTo>
                <a:lnTo>
                  <a:pt x="81535" y="50228"/>
                </a:lnTo>
                <a:lnTo>
                  <a:pt x="81467" y="51509"/>
                </a:lnTo>
                <a:lnTo>
                  <a:pt x="81320" y="52835"/>
                </a:lnTo>
                <a:lnTo>
                  <a:pt x="81106" y="54188"/>
                </a:lnTo>
                <a:lnTo>
                  <a:pt x="80824" y="55568"/>
                </a:lnTo>
                <a:lnTo>
                  <a:pt x="80462" y="57000"/>
                </a:lnTo>
                <a:lnTo>
                  <a:pt x="80011" y="58469"/>
                </a:lnTo>
                <a:lnTo>
                  <a:pt x="79491" y="59991"/>
                </a:lnTo>
                <a:lnTo>
                  <a:pt x="78882" y="61566"/>
                </a:lnTo>
                <a:lnTo>
                  <a:pt x="78182" y="63185"/>
                </a:lnTo>
                <a:lnTo>
                  <a:pt x="77392" y="64876"/>
                </a:lnTo>
                <a:lnTo>
                  <a:pt x="76500" y="66621"/>
                </a:lnTo>
                <a:lnTo>
                  <a:pt x="75540" y="68427"/>
                </a:lnTo>
                <a:lnTo>
                  <a:pt x="74456" y="70305"/>
                </a:lnTo>
                <a:lnTo>
                  <a:pt x="73293" y="72263"/>
                </a:lnTo>
                <a:lnTo>
                  <a:pt x="72018" y="74292"/>
                </a:lnTo>
                <a:lnTo>
                  <a:pt x="70629" y="76392"/>
                </a:lnTo>
                <a:lnTo>
                  <a:pt x="69139" y="78599"/>
                </a:lnTo>
                <a:lnTo>
                  <a:pt x="67547" y="80878"/>
                </a:lnTo>
                <a:lnTo>
                  <a:pt x="65853" y="83245"/>
                </a:lnTo>
                <a:lnTo>
                  <a:pt x="64024" y="85710"/>
                </a:lnTo>
                <a:lnTo>
                  <a:pt x="62094" y="88264"/>
                </a:lnTo>
                <a:lnTo>
                  <a:pt x="60050" y="90925"/>
                </a:lnTo>
                <a:lnTo>
                  <a:pt x="57871" y="93693"/>
                </a:lnTo>
                <a:lnTo>
                  <a:pt x="57871" y="111581"/>
                </a:lnTo>
                <a:lnTo>
                  <a:pt x="51109" y="111581"/>
                </a:lnTo>
                <a:lnTo>
                  <a:pt x="50476" y="111598"/>
                </a:lnTo>
                <a:lnTo>
                  <a:pt x="49901" y="111679"/>
                </a:lnTo>
                <a:lnTo>
                  <a:pt x="49359" y="111785"/>
                </a:lnTo>
                <a:lnTo>
                  <a:pt x="48862" y="111946"/>
                </a:lnTo>
                <a:lnTo>
                  <a:pt x="48399" y="112132"/>
                </a:lnTo>
                <a:lnTo>
                  <a:pt x="47970" y="112355"/>
                </a:lnTo>
                <a:lnTo>
                  <a:pt x="47598" y="112613"/>
                </a:lnTo>
                <a:lnTo>
                  <a:pt x="47259" y="112898"/>
                </a:lnTo>
                <a:lnTo>
                  <a:pt x="46954" y="113200"/>
                </a:lnTo>
                <a:lnTo>
                  <a:pt x="46694" y="113539"/>
                </a:lnTo>
                <a:lnTo>
                  <a:pt x="46469" y="113877"/>
                </a:lnTo>
                <a:lnTo>
                  <a:pt x="46299" y="114242"/>
                </a:lnTo>
                <a:lnTo>
                  <a:pt x="46152" y="114615"/>
                </a:lnTo>
                <a:lnTo>
                  <a:pt x="46051" y="115007"/>
                </a:lnTo>
                <a:lnTo>
                  <a:pt x="45994" y="115390"/>
                </a:lnTo>
                <a:lnTo>
                  <a:pt x="45983" y="115790"/>
                </a:lnTo>
                <a:lnTo>
                  <a:pt x="45994" y="116191"/>
                </a:lnTo>
                <a:lnTo>
                  <a:pt x="46051" y="116573"/>
                </a:lnTo>
                <a:lnTo>
                  <a:pt x="46152" y="116965"/>
                </a:lnTo>
                <a:lnTo>
                  <a:pt x="46299" y="117339"/>
                </a:lnTo>
                <a:lnTo>
                  <a:pt x="46469" y="117703"/>
                </a:lnTo>
                <a:lnTo>
                  <a:pt x="46694" y="118051"/>
                </a:lnTo>
                <a:lnTo>
                  <a:pt x="46954" y="118380"/>
                </a:lnTo>
                <a:lnTo>
                  <a:pt x="47259" y="118682"/>
                </a:lnTo>
                <a:lnTo>
                  <a:pt x="47598" y="118967"/>
                </a:lnTo>
                <a:lnTo>
                  <a:pt x="47970" y="119225"/>
                </a:lnTo>
                <a:lnTo>
                  <a:pt x="48399" y="119448"/>
                </a:lnTo>
                <a:lnTo>
                  <a:pt x="48862" y="119635"/>
                </a:lnTo>
                <a:lnTo>
                  <a:pt x="49359" y="119795"/>
                </a:lnTo>
                <a:lnTo>
                  <a:pt x="49901" y="119902"/>
                </a:lnTo>
                <a:lnTo>
                  <a:pt x="50476" y="119982"/>
                </a:lnTo>
                <a:lnTo>
                  <a:pt x="51109" y="120000"/>
                </a:lnTo>
                <a:lnTo>
                  <a:pt x="68123" y="120000"/>
                </a:lnTo>
                <a:lnTo>
                  <a:pt x="68123" y="96158"/>
                </a:lnTo>
                <a:lnTo>
                  <a:pt x="70098" y="93613"/>
                </a:lnTo>
                <a:lnTo>
                  <a:pt x="71995" y="91130"/>
                </a:lnTo>
                <a:lnTo>
                  <a:pt x="73801" y="88700"/>
                </a:lnTo>
                <a:lnTo>
                  <a:pt x="75540" y="86333"/>
                </a:lnTo>
                <a:lnTo>
                  <a:pt x="77177" y="84019"/>
                </a:lnTo>
                <a:lnTo>
                  <a:pt x="78746" y="81750"/>
                </a:lnTo>
                <a:lnTo>
                  <a:pt x="80225" y="79543"/>
                </a:lnTo>
                <a:lnTo>
                  <a:pt x="81625" y="77380"/>
                </a:lnTo>
                <a:lnTo>
                  <a:pt x="82946" y="75253"/>
                </a:lnTo>
                <a:lnTo>
                  <a:pt x="84165" y="73171"/>
                </a:lnTo>
                <a:lnTo>
                  <a:pt x="85306" y="71133"/>
                </a:lnTo>
                <a:lnTo>
                  <a:pt x="86356" y="69130"/>
                </a:lnTo>
                <a:lnTo>
                  <a:pt x="87315" y="67155"/>
                </a:lnTo>
                <a:lnTo>
                  <a:pt x="88173" y="65215"/>
                </a:lnTo>
                <a:lnTo>
                  <a:pt x="88952" y="63310"/>
                </a:lnTo>
                <a:lnTo>
                  <a:pt x="89641" y="61423"/>
                </a:lnTo>
                <a:lnTo>
                  <a:pt x="90228" y="59572"/>
                </a:lnTo>
                <a:lnTo>
                  <a:pt x="90725" y="57730"/>
                </a:lnTo>
                <a:lnTo>
                  <a:pt x="91131" y="55915"/>
                </a:lnTo>
                <a:lnTo>
                  <a:pt x="91436" y="54108"/>
                </a:lnTo>
                <a:lnTo>
                  <a:pt x="91639" y="52319"/>
                </a:lnTo>
                <a:lnTo>
                  <a:pt x="91752" y="50548"/>
                </a:lnTo>
                <a:lnTo>
                  <a:pt x="91764" y="48786"/>
                </a:lnTo>
                <a:lnTo>
                  <a:pt x="91673" y="47015"/>
                </a:lnTo>
                <a:lnTo>
                  <a:pt x="91481" y="45253"/>
                </a:lnTo>
                <a:lnTo>
                  <a:pt x="91188" y="43509"/>
                </a:lnTo>
                <a:lnTo>
                  <a:pt x="90781" y="41747"/>
                </a:lnTo>
                <a:lnTo>
                  <a:pt x="90285" y="39985"/>
                </a:lnTo>
                <a:lnTo>
                  <a:pt x="89686" y="38214"/>
                </a:lnTo>
                <a:lnTo>
                  <a:pt x="88975" y="36434"/>
                </a:lnTo>
                <a:lnTo>
                  <a:pt x="88151" y="34645"/>
                </a:lnTo>
                <a:lnTo>
                  <a:pt x="87225" y="32847"/>
                </a:lnTo>
                <a:lnTo>
                  <a:pt x="107174" y="16268"/>
                </a:lnTo>
                <a:lnTo>
                  <a:pt x="111735" y="20059"/>
                </a:lnTo>
                <a:lnTo>
                  <a:pt x="120000" y="0"/>
                </a:lnTo>
                <a:lnTo>
                  <a:pt x="95873" y="6879"/>
                </a:lnTo>
                <a:close/>
              </a:path>
            </a:pathLst>
          </a:custGeom>
          <a:solidFill>
            <a:schemeClr val="bg1">
              <a:lumMod val="65000"/>
              <a:lumOff val="35000"/>
            </a:schemeClr>
          </a:solidFill>
          <a:ln>
            <a:noFill/>
          </a:ln>
        </p:spPr>
        <p:txBody>
          <a:bodyPr lIns="60941" tIns="30462" rIns="60941" bIns="30462"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414955"/>
              </a:solidFill>
              <a:latin typeface="Calibri" panose="020F0502020204030204"/>
              <a:ea typeface="Calibri" panose="020F0502020204030204"/>
              <a:cs typeface="Calibri" panose="020F0502020204030204"/>
              <a:sym typeface="Calibri" panose="020F0502020204030204"/>
            </a:endParaRPr>
          </a:p>
        </p:txBody>
      </p:sp>
      <p:sp>
        <p:nvSpPr>
          <p:cNvPr id="13" name="Shape 2140">
            <a:extLst>
              <a:ext uri="{FF2B5EF4-FFF2-40B4-BE49-F238E27FC236}">
                <a16:creationId xmlns:a16="http://schemas.microsoft.com/office/drawing/2014/main" id="{CD7A61E2-17E4-C64C-B236-BF7213C21FC6}"/>
              </a:ext>
            </a:extLst>
          </p:cNvPr>
          <p:cNvSpPr/>
          <p:nvPr/>
        </p:nvSpPr>
        <p:spPr>
          <a:xfrm>
            <a:off x="6003602" y="2462469"/>
            <a:ext cx="1775175" cy="1777723"/>
          </a:xfrm>
          <a:custGeom>
            <a:avLst/>
            <a:gdLst/>
            <a:ahLst/>
            <a:cxnLst/>
            <a:rect l="0" t="0" r="0" b="0"/>
            <a:pathLst>
              <a:path w="120000" h="120000" extrusionOk="0">
                <a:moveTo>
                  <a:pt x="88806" y="10668"/>
                </a:moveTo>
                <a:lnTo>
                  <a:pt x="94397" y="16257"/>
                </a:lnTo>
                <a:lnTo>
                  <a:pt x="77333" y="32887"/>
                </a:lnTo>
                <a:lnTo>
                  <a:pt x="62693" y="47185"/>
                </a:lnTo>
                <a:lnTo>
                  <a:pt x="50271" y="59303"/>
                </a:lnTo>
                <a:lnTo>
                  <a:pt x="39863" y="69446"/>
                </a:lnTo>
                <a:lnTo>
                  <a:pt x="31280" y="77810"/>
                </a:lnTo>
                <a:lnTo>
                  <a:pt x="24318" y="84614"/>
                </a:lnTo>
                <a:lnTo>
                  <a:pt x="18771" y="90024"/>
                </a:lnTo>
                <a:lnTo>
                  <a:pt x="14450" y="94233"/>
                </a:lnTo>
                <a:lnTo>
                  <a:pt x="11166" y="97449"/>
                </a:lnTo>
                <a:lnTo>
                  <a:pt x="8699" y="99878"/>
                </a:lnTo>
                <a:lnTo>
                  <a:pt x="6845" y="101686"/>
                </a:lnTo>
                <a:lnTo>
                  <a:pt x="5429" y="103093"/>
                </a:lnTo>
                <a:lnTo>
                  <a:pt x="4233" y="104280"/>
                </a:lnTo>
                <a:lnTo>
                  <a:pt x="3065" y="105453"/>
                </a:lnTo>
                <a:lnTo>
                  <a:pt x="1737" y="106792"/>
                </a:lnTo>
                <a:lnTo>
                  <a:pt x="0" y="108489"/>
                </a:lnTo>
                <a:lnTo>
                  <a:pt x="540" y="109359"/>
                </a:lnTo>
                <a:lnTo>
                  <a:pt x="1021" y="110173"/>
                </a:lnTo>
                <a:lnTo>
                  <a:pt x="1488" y="110932"/>
                </a:lnTo>
                <a:lnTo>
                  <a:pt x="1926" y="111650"/>
                </a:lnTo>
                <a:lnTo>
                  <a:pt x="2364" y="112340"/>
                </a:lnTo>
                <a:lnTo>
                  <a:pt x="2773" y="113002"/>
                </a:lnTo>
                <a:lnTo>
                  <a:pt x="3167" y="113651"/>
                </a:lnTo>
                <a:lnTo>
                  <a:pt x="3561" y="114272"/>
                </a:lnTo>
                <a:lnTo>
                  <a:pt x="3955" y="114907"/>
                </a:lnTo>
                <a:lnTo>
                  <a:pt x="4379" y="115556"/>
                </a:lnTo>
                <a:lnTo>
                  <a:pt x="4787" y="116204"/>
                </a:lnTo>
                <a:lnTo>
                  <a:pt x="5225" y="116894"/>
                </a:lnTo>
                <a:lnTo>
                  <a:pt x="5692" y="117584"/>
                </a:lnTo>
                <a:lnTo>
                  <a:pt x="6159" y="118357"/>
                </a:lnTo>
                <a:lnTo>
                  <a:pt x="6685" y="119144"/>
                </a:lnTo>
                <a:lnTo>
                  <a:pt x="7225" y="120000"/>
                </a:lnTo>
                <a:lnTo>
                  <a:pt x="15443" y="111802"/>
                </a:lnTo>
                <a:lnTo>
                  <a:pt x="22260" y="104998"/>
                </a:lnTo>
                <a:lnTo>
                  <a:pt x="27923" y="99339"/>
                </a:lnTo>
                <a:lnTo>
                  <a:pt x="32682" y="94606"/>
                </a:lnTo>
                <a:lnTo>
                  <a:pt x="36740" y="90562"/>
                </a:lnTo>
                <a:lnTo>
                  <a:pt x="40345" y="86974"/>
                </a:lnTo>
                <a:lnTo>
                  <a:pt x="43746" y="83620"/>
                </a:lnTo>
                <a:lnTo>
                  <a:pt x="47176" y="80266"/>
                </a:lnTo>
                <a:lnTo>
                  <a:pt x="50855" y="76678"/>
                </a:lnTo>
                <a:lnTo>
                  <a:pt x="55029" y="72621"/>
                </a:lnTo>
                <a:lnTo>
                  <a:pt x="59934" y="67873"/>
                </a:lnTo>
                <a:lnTo>
                  <a:pt x="65831" y="62201"/>
                </a:lnTo>
                <a:lnTo>
                  <a:pt x="72925" y="55355"/>
                </a:lnTo>
                <a:lnTo>
                  <a:pt x="81449" y="47130"/>
                </a:lnTo>
                <a:lnTo>
                  <a:pt x="91638" y="37290"/>
                </a:lnTo>
                <a:lnTo>
                  <a:pt x="103768" y="25600"/>
                </a:lnTo>
                <a:lnTo>
                  <a:pt x="109300" y="31107"/>
                </a:lnTo>
                <a:lnTo>
                  <a:pt x="120000" y="0"/>
                </a:lnTo>
                <a:lnTo>
                  <a:pt x="88806" y="10668"/>
                </a:lnTo>
                <a:close/>
              </a:path>
            </a:pathLst>
          </a:custGeom>
          <a:solidFill>
            <a:srgbClr val="414955"/>
          </a:solidFill>
          <a:ln>
            <a:noFill/>
          </a:ln>
        </p:spPr>
        <p:txBody>
          <a:bodyPr lIns="60941" tIns="30462" rIns="60941" bIns="30462"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14" name="Shape 2141">
            <a:extLst>
              <a:ext uri="{FF2B5EF4-FFF2-40B4-BE49-F238E27FC236}">
                <a16:creationId xmlns:a16="http://schemas.microsoft.com/office/drawing/2014/main" id="{7EFB2007-083B-6148-BD8C-4E59E2CAC9EA}"/>
              </a:ext>
            </a:extLst>
          </p:cNvPr>
          <p:cNvSpPr/>
          <p:nvPr/>
        </p:nvSpPr>
        <p:spPr>
          <a:xfrm>
            <a:off x="5710178" y="2312179"/>
            <a:ext cx="1646897" cy="1631726"/>
          </a:xfrm>
          <a:custGeom>
            <a:avLst/>
            <a:gdLst/>
            <a:ahLst/>
            <a:cxnLst/>
            <a:rect l="0" t="0" r="0" b="0"/>
            <a:pathLst>
              <a:path w="120000" h="120000" extrusionOk="0">
                <a:moveTo>
                  <a:pt x="0" y="78175"/>
                </a:moveTo>
                <a:lnTo>
                  <a:pt x="15" y="79483"/>
                </a:lnTo>
                <a:lnTo>
                  <a:pt x="94" y="80806"/>
                </a:lnTo>
                <a:lnTo>
                  <a:pt x="220" y="82129"/>
                </a:lnTo>
                <a:lnTo>
                  <a:pt x="361" y="83467"/>
                </a:lnTo>
                <a:lnTo>
                  <a:pt x="566" y="84835"/>
                </a:lnTo>
                <a:lnTo>
                  <a:pt x="786" y="86188"/>
                </a:lnTo>
                <a:lnTo>
                  <a:pt x="1070" y="87572"/>
                </a:lnTo>
                <a:lnTo>
                  <a:pt x="1369" y="88955"/>
                </a:lnTo>
                <a:lnTo>
                  <a:pt x="1715" y="90323"/>
                </a:lnTo>
                <a:lnTo>
                  <a:pt x="2077" y="91721"/>
                </a:lnTo>
                <a:lnTo>
                  <a:pt x="2486" y="93089"/>
                </a:lnTo>
                <a:lnTo>
                  <a:pt x="2895" y="94487"/>
                </a:lnTo>
                <a:lnTo>
                  <a:pt x="3351" y="95885"/>
                </a:lnTo>
                <a:lnTo>
                  <a:pt x="3823" y="97268"/>
                </a:lnTo>
                <a:lnTo>
                  <a:pt x="4327" y="98651"/>
                </a:lnTo>
                <a:lnTo>
                  <a:pt x="4846" y="100020"/>
                </a:lnTo>
                <a:lnTo>
                  <a:pt x="5365" y="101388"/>
                </a:lnTo>
                <a:lnTo>
                  <a:pt x="5916" y="102756"/>
                </a:lnTo>
                <a:lnTo>
                  <a:pt x="6467" y="104094"/>
                </a:lnTo>
                <a:lnTo>
                  <a:pt x="7049" y="105447"/>
                </a:lnTo>
                <a:lnTo>
                  <a:pt x="7616" y="106755"/>
                </a:lnTo>
                <a:lnTo>
                  <a:pt x="8214" y="108063"/>
                </a:lnTo>
                <a:lnTo>
                  <a:pt x="8811" y="109356"/>
                </a:lnTo>
                <a:lnTo>
                  <a:pt x="9394" y="110633"/>
                </a:lnTo>
                <a:lnTo>
                  <a:pt x="10605" y="113129"/>
                </a:lnTo>
                <a:lnTo>
                  <a:pt x="11801" y="115534"/>
                </a:lnTo>
                <a:lnTo>
                  <a:pt x="12981" y="117820"/>
                </a:lnTo>
                <a:lnTo>
                  <a:pt x="14114" y="120000"/>
                </a:lnTo>
                <a:lnTo>
                  <a:pt x="16129" y="117955"/>
                </a:lnTo>
                <a:lnTo>
                  <a:pt x="17765" y="116316"/>
                </a:lnTo>
                <a:lnTo>
                  <a:pt x="19134" y="114933"/>
                </a:lnTo>
                <a:lnTo>
                  <a:pt x="20393" y="113670"/>
                </a:lnTo>
                <a:lnTo>
                  <a:pt x="21683" y="112362"/>
                </a:lnTo>
                <a:lnTo>
                  <a:pt x="23162" y="110874"/>
                </a:lnTo>
                <a:lnTo>
                  <a:pt x="24956" y="109040"/>
                </a:lnTo>
                <a:lnTo>
                  <a:pt x="27254" y="106740"/>
                </a:lnTo>
                <a:lnTo>
                  <a:pt x="30149" y="103778"/>
                </a:lnTo>
                <a:lnTo>
                  <a:pt x="33815" y="100065"/>
                </a:lnTo>
                <a:lnTo>
                  <a:pt x="38410" y="95404"/>
                </a:lnTo>
                <a:lnTo>
                  <a:pt x="44059" y="89676"/>
                </a:lnTo>
                <a:lnTo>
                  <a:pt x="50920" y="82701"/>
                </a:lnTo>
                <a:lnTo>
                  <a:pt x="59150" y="74357"/>
                </a:lnTo>
                <a:lnTo>
                  <a:pt x="68874" y="64510"/>
                </a:lnTo>
                <a:lnTo>
                  <a:pt x="80251" y="52949"/>
                </a:lnTo>
                <a:lnTo>
                  <a:pt x="86703" y="59473"/>
                </a:lnTo>
                <a:lnTo>
                  <a:pt x="98253" y="25587"/>
                </a:lnTo>
                <a:lnTo>
                  <a:pt x="64626" y="37223"/>
                </a:lnTo>
                <a:lnTo>
                  <a:pt x="70133" y="42786"/>
                </a:lnTo>
                <a:lnTo>
                  <a:pt x="18206" y="95464"/>
                </a:lnTo>
                <a:lnTo>
                  <a:pt x="16679" y="90849"/>
                </a:lnTo>
                <a:lnTo>
                  <a:pt x="15562" y="86264"/>
                </a:lnTo>
                <a:lnTo>
                  <a:pt x="14870" y="81678"/>
                </a:lnTo>
                <a:lnTo>
                  <a:pt x="14571" y="77153"/>
                </a:lnTo>
                <a:lnTo>
                  <a:pt x="14649" y="72688"/>
                </a:lnTo>
                <a:lnTo>
                  <a:pt x="15106" y="68268"/>
                </a:lnTo>
                <a:lnTo>
                  <a:pt x="15908" y="63938"/>
                </a:lnTo>
                <a:lnTo>
                  <a:pt x="17041" y="59714"/>
                </a:lnTo>
                <a:lnTo>
                  <a:pt x="18505" y="55595"/>
                </a:lnTo>
                <a:lnTo>
                  <a:pt x="20283" y="51581"/>
                </a:lnTo>
                <a:lnTo>
                  <a:pt x="22360" y="47717"/>
                </a:lnTo>
                <a:lnTo>
                  <a:pt x="24720" y="43973"/>
                </a:lnTo>
                <a:lnTo>
                  <a:pt x="27348" y="40410"/>
                </a:lnTo>
                <a:lnTo>
                  <a:pt x="30228" y="37013"/>
                </a:lnTo>
                <a:lnTo>
                  <a:pt x="33343" y="33781"/>
                </a:lnTo>
                <a:lnTo>
                  <a:pt x="36679" y="30774"/>
                </a:lnTo>
                <a:lnTo>
                  <a:pt x="40236" y="27962"/>
                </a:lnTo>
                <a:lnTo>
                  <a:pt x="43996" y="25377"/>
                </a:lnTo>
                <a:lnTo>
                  <a:pt x="47930" y="23016"/>
                </a:lnTo>
                <a:lnTo>
                  <a:pt x="52053" y="20927"/>
                </a:lnTo>
                <a:lnTo>
                  <a:pt x="56286" y="19062"/>
                </a:lnTo>
                <a:lnTo>
                  <a:pt x="60692" y="17514"/>
                </a:lnTo>
                <a:lnTo>
                  <a:pt x="65224" y="16236"/>
                </a:lnTo>
                <a:lnTo>
                  <a:pt x="69850" y="15229"/>
                </a:lnTo>
                <a:lnTo>
                  <a:pt x="74586" y="14567"/>
                </a:lnTo>
                <a:lnTo>
                  <a:pt x="79402" y="14221"/>
                </a:lnTo>
                <a:lnTo>
                  <a:pt x="84280" y="14206"/>
                </a:lnTo>
                <a:lnTo>
                  <a:pt x="89205" y="14552"/>
                </a:lnTo>
                <a:lnTo>
                  <a:pt x="94193" y="15244"/>
                </a:lnTo>
                <a:lnTo>
                  <a:pt x="99181" y="16341"/>
                </a:lnTo>
                <a:lnTo>
                  <a:pt x="104201" y="17800"/>
                </a:lnTo>
                <a:lnTo>
                  <a:pt x="109205" y="19679"/>
                </a:lnTo>
                <a:lnTo>
                  <a:pt x="120000" y="9005"/>
                </a:lnTo>
                <a:lnTo>
                  <a:pt x="118835" y="8449"/>
                </a:lnTo>
                <a:lnTo>
                  <a:pt x="117671" y="7892"/>
                </a:lnTo>
                <a:lnTo>
                  <a:pt x="116506" y="7366"/>
                </a:lnTo>
                <a:lnTo>
                  <a:pt x="115342" y="6855"/>
                </a:lnTo>
                <a:lnTo>
                  <a:pt x="114162" y="6359"/>
                </a:lnTo>
                <a:lnTo>
                  <a:pt x="112981" y="5893"/>
                </a:lnTo>
                <a:lnTo>
                  <a:pt x="111817" y="5427"/>
                </a:lnTo>
                <a:lnTo>
                  <a:pt x="110621" y="4991"/>
                </a:lnTo>
                <a:lnTo>
                  <a:pt x="109441" y="4585"/>
                </a:lnTo>
                <a:lnTo>
                  <a:pt x="108261" y="4179"/>
                </a:lnTo>
                <a:lnTo>
                  <a:pt x="107065" y="3803"/>
                </a:lnTo>
                <a:lnTo>
                  <a:pt x="105885" y="3457"/>
                </a:lnTo>
                <a:lnTo>
                  <a:pt x="104704" y="3096"/>
                </a:lnTo>
                <a:lnTo>
                  <a:pt x="103509" y="2796"/>
                </a:lnTo>
                <a:lnTo>
                  <a:pt x="102328" y="2480"/>
                </a:lnTo>
                <a:lnTo>
                  <a:pt x="101148" y="2194"/>
                </a:lnTo>
                <a:lnTo>
                  <a:pt x="99937" y="1924"/>
                </a:lnTo>
                <a:lnTo>
                  <a:pt x="98756" y="1683"/>
                </a:lnTo>
                <a:lnTo>
                  <a:pt x="97560" y="1443"/>
                </a:lnTo>
                <a:lnTo>
                  <a:pt x="96365" y="1232"/>
                </a:lnTo>
                <a:lnTo>
                  <a:pt x="95184" y="1037"/>
                </a:lnTo>
                <a:lnTo>
                  <a:pt x="93988" y="841"/>
                </a:lnTo>
                <a:lnTo>
                  <a:pt x="92793" y="676"/>
                </a:lnTo>
                <a:lnTo>
                  <a:pt x="91597" y="526"/>
                </a:lnTo>
                <a:lnTo>
                  <a:pt x="90416" y="420"/>
                </a:lnTo>
                <a:lnTo>
                  <a:pt x="89221" y="300"/>
                </a:lnTo>
                <a:lnTo>
                  <a:pt x="88040" y="195"/>
                </a:lnTo>
                <a:lnTo>
                  <a:pt x="86860" y="135"/>
                </a:lnTo>
                <a:lnTo>
                  <a:pt x="85664" y="60"/>
                </a:lnTo>
                <a:lnTo>
                  <a:pt x="84484" y="30"/>
                </a:lnTo>
                <a:lnTo>
                  <a:pt x="83304" y="0"/>
                </a:lnTo>
                <a:lnTo>
                  <a:pt x="82108" y="0"/>
                </a:lnTo>
                <a:lnTo>
                  <a:pt x="78095" y="105"/>
                </a:lnTo>
                <a:lnTo>
                  <a:pt x="74114" y="375"/>
                </a:lnTo>
                <a:lnTo>
                  <a:pt x="70165" y="841"/>
                </a:lnTo>
                <a:lnTo>
                  <a:pt x="66231" y="1518"/>
                </a:lnTo>
                <a:lnTo>
                  <a:pt x="62376" y="2345"/>
                </a:lnTo>
                <a:lnTo>
                  <a:pt x="58568" y="3337"/>
                </a:lnTo>
                <a:lnTo>
                  <a:pt x="54822" y="4510"/>
                </a:lnTo>
                <a:lnTo>
                  <a:pt x="51140" y="5863"/>
                </a:lnTo>
                <a:lnTo>
                  <a:pt x="47537" y="7366"/>
                </a:lnTo>
                <a:lnTo>
                  <a:pt x="44012" y="9035"/>
                </a:lnTo>
                <a:lnTo>
                  <a:pt x="40582" y="10854"/>
                </a:lnTo>
                <a:lnTo>
                  <a:pt x="37246" y="12823"/>
                </a:lnTo>
                <a:lnTo>
                  <a:pt x="34004" y="14928"/>
                </a:lnTo>
                <a:lnTo>
                  <a:pt x="30857" y="17213"/>
                </a:lnTo>
                <a:lnTo>
                  <a:pt x="27836" y="19619"/>
                </a:lnTo>
                <a:lnTo>
                  <a:pt x="24925" y="22159"/>
                </a:lnTo>
                <a:lnTo>
                  <a:pt x="22155" y="24820"/>
                </a:lnTo>
                <a:lnTo>
                  <a:pt x="19512" y="27617"/>
                </a:lnTo>
                <a:lnTo>
                  <a:pt x="17010" y="30548"/>
                </a:lnTo>
                <a:lnTo>
                  <a:pt x="14634" y="33585"/>
                </a:lnTo>
                <a:lnTo>
                  <a:pt x="12431" y="36757"/>
                </a:lnTo>
                <a:lnTo>
                  <a:pt x="10385" y="40020"/>
                </a:lnTo>
                <a:lnTo>
                  <a:pt x="8497" y="43417"/>
                </a:lnTo>
                <a:lnTo>
                  <a:pt x="6782" y="46920"/>
                </a:lnTo>
                <a:lnTo>
                  <a:pt x="5255" y="50498"/>
                </a:lnTo>
                <a:lnTo>
                  <a:pt x="3886" y="54181"/>
                </a:lnTo>
                <a:lnTo>
                  <a:pt x="2738" y="57985"/>
                </a:lnTo>
                <a:lnTo>
                  <a:pt x="1762" y="61849"/>
                </a:lnTo>
                <a:lnTo>
                  <a:pt x="1007" y="65818"/>
                </a:lnTo>
                <a:lnTo>
                  <a:pt x="440" y="69862"/>
                </a:lnTo>
                <a:lnTo>
                  <a:pt x="110" y="73981"/>
                </a:lnTo>
                <a:lnTo>
                  <a:pt x="0" y="78175"/>
                </a:lnTo>
                <a:close/>
              </a:path>
            </a:pathLst>
          </a:custGeom>
          <a:solidFill>
            <a:schemeClr val="bg1">
              <a:lumMod val="65000"/>
              <a:lumOff val="35000"/>
            </a:schemeClr>
          </a:solidFill>
          <a:ln>
            <a:noFill/>
          </a:ln>
        </p:spPr>
        <p:txBody>
          <a:bodyPr lIns="60941" tIns="30462" rIns="60941" bIns="30462"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414955"/>
              </a:solidFill>
              <a:latin typeface="Calibri" panose="020F0502020204030204"/>
              <a:ea typeface="Calibri" panose="020F0502020204030204"/>
              <a:cs typeface="Calibri" panose="020F0502020204030204"/>
              <a:sym typeface="Calibri" panose="020F0502020204030204"/>
            </a:endParaRPr>
          </a:p>
        </p:txBody>
      </p:sp>
      <p:cxnSp>
        <p:nvCxnSpPr>
          <p:cNvPr id="15" name="Shape 2142">
            <a:extLst>
              <a:ext uri="{FF2B5EF4-FFF2-40B4-BE49-F238E27FC236}">
                <a16:creationId xmlns:a16="http://schemas.microsoft.com/office/drawing/2014/main" id="{E31E856B-23F7-6D41-9DE9-9A00A6E34400}"/>
              </a:ext>
            </a:extLst>
          </p:cNvPr>
          <p:cNvCxnSpPr/>
          <p:nvPr/>
        </p:nvCxnSpPr>
        <p:spPr>
          <a:xfrm>
            <a:off x="5219414" y="2692472"/>
            <a:ext cx="758790" cy="0"/>
          </a:xfrm>
          <a:prstGeom prst="straightConnector1">
            <a:avLst/>
          </a:prstGeom>
          <a:noFill/>
          <a:ln w="9525" cap="flat" cmpd="sng">
            <a:solidFill>
              <a:srgbClr val="6F7C8F"/>
            </a:solidFill>
            <a:prstDash val="solid"/>
            <a:miter/>
            <a:headEnd type="none" w="med" len="med"/>
            <a:tailEnd type="oval" w="med" len="med"/>
          </a:ln>
        </p:spPr>
      </p:cxnSp>
      <p:cxnSp>
        <p:nvCxnSpPr>
          <p:cNvPr id="16" name="Shape 2143">
            <a:extLst>
              <a:ext uri="{FF2B5EF4-FFF2-40B4-BE49-F238E27FC236}">
                <a16:creationId xmlns:a16="http://schemas.microsoft.com/office/drawing/2014/main" id="{80BD889D-5B23-C74F-ACCA-62790BB76F27}"/>
              </a:ext>
            </a:extLst>
          </p:cNvPr>
          <p:cNvCxnSpPr/>
          <p:nvPr/>
        </p:nvCxnSpPr>
        <p:spPr>
          <a:xfrm rot="10800000" flipH="1">
            <a:off x="5219415" y="4055337"/>
            <a:ext cx="793277" cy="316151"/>
          </a:xfrm>
          <a:prstGeom prst="bentConnector3">
            <a:avLst>
              <a:gd name="adj1" fmla="val 50003"/>
            </a:avLst>
          </a:prstGeom>
          <a:noFill/>
          <a:ln w="9525" cap="flat" cmpd="sng">
            <a:solidFill>
              <a:srgbClr val="414955"/>
            </a:solidFill>
            <a:prstDash val="solid"/>
            <a:miter/>
            <a:headEnd type="none" w="med" len="med"/>
            <a:tailEnd type="oval" w="med" len="med"/>
          </a:ln>
        </p:spPr>
      </p:cxnSp>
      <p:cxnSp>
        <p:nvCxnSpPr>
          <p:cNvPr id="17" name="Shape 2144">
            <a:extLst>
              <a:ext uri="{FF2B5EF4-FFF2-40B4-BE49-F238E27FC236}">
                <a16:creationId xmlns:a16="http://schemas.microsoft.com/office/drawing/2014/main" id="{99E021EA-156E-BB44-8078-ADAA0AEFFB23}"/>
              </a:ext>
            </a:extLst>
          </p:cNvPr>
          <p:cNvCxnSpPr/>
          <p:nvPr/>
        </p:nvCxnSpPr>
        <p:spPr>
          <a:xfrm rot="10800000" flipH="1">
            <a:off x="7942479" y="3054106"/>
            <a:ext cx="1046017" cy="1"/>
          </a:xfrm>
          <a:prstGeom prst="straightConnector1">
            <a:avLst/>
          </a:prstGeom>
          <a:noFill/>
          <a:ln w="9525" cap="flat" cmpd="sng">
            <a:solidFill>
              <a:srgbClr val="6F7C8F"/>
            </a:solidFill>
            <a:prstDash val="solid"/>
            <a:miter/>
            <a:headEnd type="oval" w="med" len="med"/>
            <a:tailEnd type="none" w="med" len="med"/>
          </a:ln>
        </p:spPr>
      </p:cxnSp>
      <p:cxnSp>
        <p:nvCxnSpPr>
          <p:cNvPr id="18" name="Shape 2145">
            <a:extLst>
              <a:ext uri="{FF2B5EF4-FFF2-40B4-BE49-F238E27FC236}">
                <a16:creationId xmlns:a16="http://schemas.microsoft.com/office/drawing/2014/main" id="{8952B906-311B-D54F-9923-E1992C2E47B1}"/>
              </a:ext>
            </a:extLst>
          </p:cNvPr>
          <p:cNvCxnSpPr/>
          <p:nvPr/>
        </p:nvCxnSpPr>
        <p:spPr>
          <a:xfrm>
            <a:off x="7357074" y="5375576"/>
            <a:ext cx="1753060" cy="0"/>
          </a:xfrm>
          <a:prstGeom prst="straightConnector1">
            <a:avLst/>
          </a:prstGeom>
          <a:noFill/>
          <a:ln w="9525" cap="flat" cmpd="sng">
            <a:solidFill>
              <a:srgbClr val="414955"/>
            </a:solidFill>
            <a:prstDash val="solid"/>
            <a:miter/>
            <a:headEnd type="oval" w="med" len="med"/>
            <a:tailEnd type="none" w="med" len="med"/>
          </a:ln>
        </p:spPr>
      </p:cxnSp>
      <p:sp>
        <p:nvSpPr>
          <p:cNvPr id="20" name="Shape 2146">
            <a:extLst>
              <a:ext uri="{FF2B5EF4-FFF2-40B4-BE49-F238E27FC236}">
                <a16:creationId xmlns:a16="http://schemas.microsoft.com/office/drawing/2014/main" id="{55AA2DE4-CA26-B344-A9E5-DA2DC190CF5C}"/>
              </a:ext>
            </a:extLst>
          </p:cNvPr>
          <p:cNvSpPr/>
          <p:nvPr/>
        </p:nvSpPr>
        <p:spPr>
          <a:xfrm>
            <a:off x="4713242" y="2439385"/>
            <a:ext cx="506173" cy="506173"/>
          </a:xfrm>
          <a:prstGeom prst="ellipse">
            <a:avLst/>
          </a:prstGeom>
          <a:solidFill>
            <a:schemeClr val="lt1"/>
          </a:solidFill>
          <a:ln w="9525" cap="flat" cmpd="sng">
            <a:solidFill>
              <a:srgbClr val="6F7C8F"/>
            </a:solidFill>
            <a:prstDash val="solid"/>
            <a:miter/>
            <a:headEnd type="none" w="med" len="med"/>
            <a:tailEnd type="none" w="med" len="med"/>
          </a:ln>
        </p:spPr>
        <p:txBody>
          <a:bodyPr lIns="60941" tIns="30462" rIns="60941" bIns="30462"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21" name="Shape 2147">
            <a:extLst>
              <a:ext uri="{FF2B5EF4-FFF2-40B4-BE49-F238E27FC236}">
                <a16:creationId xmlns:a16="http://schemas.microsoft.com/office/drawing/2014/main" id="{4EDBB365-155E-B344-873B-B914B5CD75A4}"/>
              </a:ext>
            </a:extLst>
          </p:cNvPr>
          <p:cNvSpPr/>
          <p:nvPr/>
        </p:nvSpPr>
        <p:spPr>
          <a:xfrm>
            <a:off x="4713242" y="4118402"/>
            <a:ext cx="506173" cy="506173"/>
          </a:xfrm>
          <a:prstGeom prst="ellipse">
            <a:avLst/>
          </a:prstGeom>
          <a:solidFill>
            <a:schemeClr val="lt1"/>
          </a:solidFill>
          <a:ln w="9525" cap="flat" cmpd="sng">
            <a:solidFill>
              <a:srgbClr val="414955"/>
            </a:solidFill>
            <a:prstDash val="solid"/>
            <a:miter/>
            <a:headEnd type="none" w="med" len="med"/>
            <a:tailEnd type="none" w="med" len="med"/>
          </a:ln>
        </p:spPr>
        <p:txBody>
          <a:bodyPr lIns="60941" tIns="30462" rIns="60941" bIns="30462"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22" name="Shape 2154">
            <a:extLst>
              <a:ext uri="{FF2B5EF4-FFF2-40B4-BE49-F238E27FC236}">
                <a16:creationId xmlns:a16="http://schemas.microsoft.com/office/drawing/2014/main" id="{41AACF57-676C-E943-8E5E-BE3462467E5D}"/>
              </a:ext>
            </a:extLst>
          </p:cNvPr>
          <p:cNvSpPr/>
          <p:nvPr/>
        </p:nvSpPr>
        <p:spPr>
          <a:xfrm>
            <a:off x="8988497" y="2801020"/>
            <a:ext cx="506173" cy="506173"/>
          </a:xfrm>
          <a:prstGeom prst="ellipse">
            <a:avLst/>
          </a:prstGeom>
          <a:solidFill>
            <a:schemeClr val="lt1"/>
          </a:solidFill>
          <a:ln w="9525" cap="flat" cmpd="sng">
            <a:solidFill>
              <a:srgbClr val="6F7C8F"/>
            </a:solidFill>
            <a:prstDash val="solid"/>
            <a:miter/>
            <a:headEnd type="none" w="med" len="med"/>
            <a:tailEnd type="none" w="med" len="med"/>
          </a:ln>
        </p:spPr>
        <p:txBody>
          <a:bodyPr lIns="60941" tIns="30462" rIns="60941" bIns="30462"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24" name="Shape 2155">
            <a:extLst>
              <a:ext uri="{FF2B5EF4-FFF2-40B4-BE49-F238E27FC236}">
                <a16:creationId xmlns:a16="http://schemas.microsoft.com/office/drawing/2014/main" id="{89DF4812-E9EE-8C47-91DD-BBFCA9616052}"/>
              </a:ext>
            </a:extLst>
          </p:cNvPr>
          <p:cNvSpPr/>
          <p:nvPr/>
        </p:nvSpPr>
        <p:spPr>
          <a:xfrm>
            <a:off x="9110135" y="2928976"/>
            <a:ext cx="262896" cy="251682"/>
          </a:xfrm>
          <a:custGeom>
            <a:avLst/>
            <a:gdLst/>
            <a:ahLst/>
            <a:cxnLst/>
            <a:rect l="0" t="0" r="0" b="0"/>
            <a:pathLst>
              <a:path w="120000" h="120000" extrusionOk="0">
                <a:moveTo>
                  <a:pt x="120000" y="46490"/>
                </a:moveTo>
                <a:lnTo>
                  <a:pt x="120000" y="45894"/>
                </a:lnTo>
                <a:lnTo>
                  <a:pt x="119810" y="45298"/>
                </a:lnTo>
                <a:lnTo>
                  <a:pt x="119241" y="44701"/>
                </a:lnTo>
                <a:lnTo>
                  <a:pt x="118862" y="44105"/>
                </a:lnTo>
                <a:lnTo>
                  <a:pt x="118293" y="43708"/>
                </a:lnTo>
                <a:lnTo>
                  <a:pt x="117725" y="43509"/>
                </a:lnTo>
                <a:lnTo>
                  <a:pt x="116966" y="43311"/>
                </a:lnTo>
                <a:lnTo>
                  <a:pt x="115829" y="43112"/>
                </a:lnTo>
                <a:lnTo>
                  <a:pt x="79620" y="37549"/>
                </a:lnTo>
                <a:lnTo>
                  <a:pt x="63507" y="3178"/>
                </a:lnTo>
                <a:lnTo>
                  <a:pt x="62559" y="1788"/>
                </a:lnTo>
                <a:lnTo>
                  <a:pt x="61800" y="794"/>
                </a:lnTo>
                <a:lnTo>
                  <a:pt x="61042" y="198"/>
                </a:lnTo>
                <a:lnTo>
                  <a:pt x="59905" y="0"/>
                </a:lnTo>
                <a:lnTo>
                  <a:pt x="58957" y="198"/>
                </a:lnTo>
                <a:lnTo>
                  <a:pt x="57819" y="794"/>
                </a:lnTo>
                <a:lnTo>
                  <a:pt x="57061" y="1788"/>
                </a:lnTo>
                <a:lnTo>
                  <a:pt x="56303" y="3178"/>
                </a:lnTo>
                <a:lnTo>
                  <a:pt x="40189" y="37549"/>
                </a:lnTo>
                <a:lnTo>
                  <a:pt x="3791" y="43112"/>
                </a:lnTo>
                <a:lnTo>
                  <a:pt x="3033" y="43311"/>
                </a:lnTo>
                <a:lnTo>
                  <a:pt x="2274" y="43509"/>
                </a:lnTo>
                <a:lnTo>
                  <a:pt x="1327" y="43708"/>
                </a:lnTo>
                <a:lnTo>
                  <a:pt x="947" y="44105"/>
                </a:lnTo>
                <a:lnTo>
                  <a:pt x="379" y="44701"/>
                </a:lnTo>
                <a:lnTo>
                  <a:pt x="189" y="45298"/>
                </a:lnTo>
                <a:lnTo>
                  <a:pt x="0" y="45894"/>
                </a:lnTo>
                <a:lnTo>
                  <a:pt x="0" y="46490"/>
                </a:lnTo>
                <a:lnTo>
                  <a:pt x="0" y="47483"/>
                </a:lnTo>
                <a:lnTo>
                  <a:pt x="379" y="48278"/>
                </a:lnTo>
                <a:lnTo>
                  <a:pt x="947" y="49072"/>
                </a:lnTo>
                <a:lnTo>
                  <a:pt x="1516" y="50264"/>
                </a:lnTo>
                <a:lnTo>
                  <a:pt x="28056" y="77086"/>
                </a:lnTo>
                <a:lnTo>
                  <a:pt x="21611" y="114834"/>
                </a:lnTo>
                <a:lnTo>
                  <a:pt x="21611" y="115629"/>
                </a:lnTo>
                <a:lnTo>
                  <a:pt x="21611" y="116225"/>
                </a:lnTo>
                <a:lnTo>
                  <a:pt x="21611" y="116821"/>
                </a:lnTo>
                <a:lnTo>
                  <a:pt x="21800" y="117814"/>
                </a:lnTo>
                <a:lnTo>
                  <a:pt x="21990" y="118410"/>
                </a:lnTo>
                <a:lnTo>
                  <a:pt x="22369" y="118807"/>
                </a:lnTo>
                <a:lnTo>
                  <a:pt x="22748" y="119205"/>
                </a:lnTo>
                <a:lnTo>
                  <a:pt x="23317" y="119801"/>
                </a:lnTo>
                <a:lnTo>
                  <a:pt x="23886" y="120000"/>
                </a:lnTo>
                <a:lnTo>
                  <a:pt x="24454" y="120000"/>
                </a:lnTo>
                <a:lnTo>
                  <a:pt x="25971" y="119801"/>
                </a:lnTo>
                <a:lnTo>
                  <a:pt x="27677" y="119006"/>
                </a:lnTo>
                <a:lnTo>
                  <a:pt x="59905" y="101324"/>
                </a:lnTo>
                <a:lnTo>
                  <a:pt x="92322" y="119006"/>
                </a:lnTo>
                <a:lnTo>
                  <a:pt x="93649" y="119801"/>
                </a:lnTo>
                <a:lnTo>
                  <a:pt x="95165" y="120000"/>
                </a:lnTo>
                <a:lnTo>
                  <a:pt x="95734" y="120000"/>
                </a:lnTo>
                <a:lnTo>
                  <a:pt x="96492" y="119801"/>
                </a:lnTo>
                <a:lnTo>
                  <a:pt x="97061" y="119205"/>
                </a:lnTo>
                <a:lnTo>
                  <a:pt x="97440" y="118807"/>
                </a:lnTo>
                <a:lnTo>
                  <a:pt x="97630" y="118410"/>
                </a:lnTo>
                <a:lnTo>
                  <a:pt x="98009" y="117814"/>
                </a:lnTo>
                <a:lnTo>
                  <a:pt x="98009" y="116821"/>
                </a:lnTo>
                <a:lnTo>
                  <a:pt x="98009" y="116225"/>
                </a:lnTo>
                <a:lnTo>
                  <a:pt x="98009" y="115430"/>
                </a:lnTo>
                <a:lnTo>
                  <a:pt x="98009" y="114834"/>
                </a:lnTo>
                <a:lnTo>
                  <a:pt x="91943" y="77086"/>
                </a:lnTo>
                <a:lnTo>
                  <a:pt x="118104" y="50264"/>
                </a:lnTo>
                <a:lnTo>
                  <a:pt x="118862" y="49072"/>
                </a:lnTo>
                <a:lnTo>
                  <a:pt x="119620" y="48278"/>
                </a:lnTo>
                <a:lnTo>
                  <a:pt x="119810" y="47483"/>
                </a:lnTo>
                <a:lnTo>
                  <a:pt x="120000" y="46490"/>
                </a:lnTo>
                <a:close/>
              </a:path>
            </a:pathLst>
          </a:custGeom>
          <a:solidFill>
            <a:schemeClr val="bg1">
              <a:lumMod val="65000"/>
              <a:lumOff val="35000"/>
            </a:schemeClr>
          </a:solidFill>
          <a:ln>
            <a:noFill/>
          </a:ln>
        </p:spPr>
        <p:txBody>
          <a:bodyPr lIns="121898" tIns="60941" rIns="121898" bIns="60941"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26" name="Shape 2160">
            <a:extLst>
              <a:ext uri="{FF2B5EF4-FFF2-40B4-BE49-F238E27FC236}">
                <a16:creationId xmlns:a16="http://schemas.microsoft.com/office/drawing/2014/main" id="{A6598C9D-D9EE-4A4E-91F5-3DA467EF847A}"/>
              </a:ext>
            </a:extLst>
          </p:cNvPr>
          <p:cNvSpPr/>
          <p:nvPr/>
        </p:nvSpPr>
        <p:spPr>
          <a:xfrm>
            <a:off x="8988497" y="5116750"/>
            <a:ext cx="506173" cy="506173"/>
          </a:xfrm>
          <a:prstGeom prst="ellipse">
            <a:avLst/>
          </a:prstGeom>
          <a:solidFill>
            <a:schemeClr val="lt1"/>
          </a:solidFill>
          <a:ln w="9525" cap="flat" cmpd="sng">
            <a:solidFill>
              <a:srgbClr val="414955"/>
            </a:solidFill>
            <a:prstDash val="solid"/>
            <a:miter/>
            <a:headEnd type="none" w="med" len="med"/>
            <a:tailEnd type="none" w="med" len="med"/>
          </a:ln>
        </p:spPr>
        <p:txBody>
          <a:bodyPr lIns="60941" tIns="30462" rIns="60941" bIns="30462"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30" name="Shape 2155">
            <a:extLst>
              <a:ext uri="{FF2B5EF4-FFF2-40B4-BE49-F238E27FC236}">
                <a16:creationId xmlns:a16="http://schemas.microsoft.com/office/drawing/2014/main" id="{085A856A-6928-1842-80CB-1D7E4BEFCF9E}"/>
              </a:ext>
            </a:extLst>
          </p:cNvPr>
          <p:cNvSpPr/>
          <p:nvPr/>
        </p:nvSpPr>
        <p:spPr>
          <a:xfrm>
            <a:off x="4839631" y="2557142"/>
            <a:ext cx="262896" cy="251682"/>
          </a:xfrm>
          <a:custGeom>
            <a:avLst/>
            <a:gdLst/>
            <a:ahLst/>
            <a:cxnLst/>
            <a:rect l="0" t="0" r="0" b="0"/>
            <a:pathLst>
              <a:path w="120000" h="120000" extrusionOk="0">
                <a:moveTo>
                  <a:pt x="120000" y="46490"/>
                </a:moveTo>
                <a:lnTo>
                  <a:pt x="120000" y="45894"/>
                </a:lnTo>
                <a:lnTo>
                  <a:pt x="119810" y="45298"/>
                </a:lnTo>
                <a:lnTo>
                  <a:pt x="119241" y="44701"/>
                </a:lnTo>
                <a:lnTo>
                  <a:pt x="118862" y="44105"/>
                </a:lnTo>
                <a:lnTo>
                  <a:pt x="118293" y="43708"/>
                </a:lnTo>
                <a:lnTo>
                  <a:pt x="117725" y="43509"/>
                </a:lnTo>
                <a:lnTo>
                  <a:pt x="116966" y="43311"/>
                </a:lnTo>
                <a:lnTo>
                  <a:pt x="115829" y="43112"/>
                </a:lnTo>
                <a:lnTo>
                  <a:pt x="79620" y="37549"/>
                </a:lnTo>
                <a:lnTo>
                  <a:pt x="63507" y="3178"/>
                </a:lnTo>
                <a:lnTo>
                  <a:pt x="62559" y="1788"/>
                </a:lnTo>
                <a:lnTo>
                  <a:pt x="61800" y="794"/>
                </a:lnTo>
                <a:lnTo>
                  <a:pt x="61042" y="198"/>
                </a:lnTo>
                <a:lnTo>
                  <a:pt x="59905" y="0"/>
                </a:lnTo>
                <a:lnTo>
                  <a:pt x="58957" y="198"/>
                </a:lnTo>
                <a:lnTo>
                  <a:pt x="57819" y="794"/>
                </a:lnTo>
                <a:lnTo>
                  <a:pt x="57061" y="1788"/>
                </a:lnTo>
                <a:lnTo>
                  <a:pt x="56303" y="3178"/>
                </a:lnTo>
                <a:lnTo>
                  <a:pt x="40189" y="37549"/>
                </a:lnTo>
                <a:lnTo>
                  <a:pt x="3791" y="43112"/>
                </a:lnTo>
                <a:lnTo>
                  <a:pt x="3033" y="43311"/>
                </a:lnTo>
                <a:lnTo>
                  <a:pt x="2274" y="43509"/>
                </a:lnTo>
                <a:lnTo>
                  <a:pt x="1327" y="43708"/>
                </a:lnTo>
                <a:lnTo>
                  <a:pt x="947" y="44105"/>
                </a:lnTo>
                <a:lnTo>
                  <a:pt x="379" y="44701"/>
                </a:lnTo>
                <a:lnTo>
                  <a:pt x="189" y="45298"/>
                </a:lnTo>
                <a:lnTo>
                  <a:pt x="0" y="45894"/>
                </a:lnTo>
                <a:lnTo>
                  <a:pt x="0" y="46490"/>
                </a:lnTo>
                <a:lnTo>
                  <a:pt x="0" y="47483"/>
                </a:lnTo>
                <a:lnTo>
                  <a:pt x="379" y="48278"/>
                </a:lnTo>
                <a:lnTo>
                  <a:pt x="947" y="49072"/>
                </a:lnTo>
                <a:lnTo>
                  <a:pt x="1516" y="50264"/>
                </a:lnTo>
                <a:lnTo>
                  <a:pt x="28056" y="77086"/>
                </a:lnTo>
                <a:lnTo>
                  <a:pt x="21611" y="114834"/>
                </a:lnTo>
                <a:lnTo>
                  <a:pt x="21611" y="115629"/>
                </a:lnTo>
                <a:lnTo>
                  <a:pt x="21611" y="116225"/>
                </a:lnTo>
                <a:lnTo>
                  <a:pt x="21611" y="116821"/>
                </a:lnTo>
                <a:lnTo>
                  <a:pt x="21800" y="117814"/>
                </a:lnTo>
                <a:lnTo>
                  <a:pt x="21990" y="118410"/>
                </a:lnTo>
                <a:lnTo>
                  <a:pt x="22369" y="118807"/>
                </a:lnTo>
                <a:lnTo>
                  <a:pt x="22748" y="119205"/>
                </a:lnTo>
                <a:lnTo>
                  <a:pt x="23317" y="119801"/>
                </a:lnTo>
                <a:lnTo>
                  <a:pt x="23886" y="120000"/>
                </a:lnTo>
                <a:lnTo>
                  <a:pt x="24454" y="120000"/>
                </a:lnTo>
                <a:lnTo>
                  <a:pt x="25971" y="119801"/>
                </a:lnTo>
                <a:lnTo>
                  <a:pt x="27677" y="119006"/>
                </a:lnTo>
                <a:lnTo>
                  <a:pt x="59905" y="101324"/>
                </a:lnTo>
                <a:lnTo>
                  <a:pt x="92322" y="119006"/>
                </a:lnTo>
                <a:lnTo>
                  <a:pt x="93649" y="119801"/>
                </a:lnTo>
                <a:lnTo>
                  <a:pt x="95165" y="120000"/>
                </a:lnTo>
                <a:lnTo>
                  <a:pt x="95734" y="120000"/>
                </a:lnTo>
                <a:lnTo>
                  <a:pt x="96492" y="119801"/>
                </a:lnTo>
                <a:lnTo>
                  <a:pt x="97061" y="119205"/>
                </a:lnTo>
                <a:lnTo>
                  <a:pt x="97440" y="118807"/>
                </a:lnTo>
                <a:lnTo>
                  <a:pt x="97630" y="118410"/>
                </a:lnTo>
                <a:lnTo>
                  <a:pt x="98009" y="117814"/>
                </a:lnTo>
                <a:lnTo>
                  <a:pt x="98009" y="116821"/>
                </a:lnTo>
                <a:lnTo>
                  <a:pt x="98009" y="116225"/>
                </a:lnTo>
                <a:lnTo>
                  <a:pt x="98009" y="115430"/>
                </a:lnTo>
                <a:lnTo>
                  <a:pt x="98009" y="114834"/>
                </a:lnTo>
                <a:lnTo>
                  <a:pt x="91943" y="77086"/>
                </a:lnTo>
                <a:lnTo>
                  <a:pt x="118104" y="50264"/>
                </a:lnTo>
                <a:lnTo>
                  <a:pt x="118862" y="49072"/>
                </a:lnTo>
                <a:lnTo>
                  <a:pt x="119620" y="48278"/>
                </a:lnTo>
                <a:lnTo>
                  <a:pt x="119810" y="47483"/>
                </a:lnTo>
                <a:lnTo>
                  <a:pt x="120000" y="46490"/>
                </a:lnTo>
                <a:close/>
              </a:path>
            </a:pathLst>
          </a:custGeom>
          <a:solidFill>
            <a:schemeClr val="bg1">
              <a:lumMod val="65000"/>
              <a:lumOff val="35000"/>
            </a:schemeClr>
          </a:solidFill>
          <a:ln>
            <a:noFill/>
          </a:ln>
        </p:spPr>
        <p:txBody>
          <a:bodyPr lIns="121898" tIns="60941" rIns="121898" bIns="60941"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32" name="Shape 2155">
            <a:extLst>
              <a:ext uri="{FF2B5EF4-FFF2-40B4-BE49-F238E27FC236}">
                <a16:creationId xmlns:a16="http://schemas.microsoft.com/office/drawing/2014/main" id="{65CFD9C9-F883-2B4C-9B3B-44AA12F27389}"/>
              </a:ext>
            </a:extLst>
          </p:cNvPr>
          <p:cNvSpPr/>
          <p:nvPr/>
        </p:nvSpPr>
        <p:spPr>
          <a:xfrm>
            <a:off x="4839631" y="4238856"/>
            <a:ext cx="262896" cy="251682"/>
          </a:xfrm>
          <a:custGeom>
            <a:avLst/>
            <a:gdLst/>
            <a:ahLst/>
            <a:cxnLst/>
            <a:rect l="0" t="0" r="0" b="0"/>
            <a:pathLst>
              <a:path w="120000" h="120000" extrusionOk="0">
                <a:moveTo>
                  <a:pt x="120000" y="46490"/>
                </a:moveTo>
                <a:lnTo>
                  <a:pt x="120000" y="45894"/>
                </a:lnTo>
                <a:lnTo>
                  <a:pt x="119810" y="45298"/>
                </a:lnTo>
                <a:lnTo>
                  <a:pt x="119241" y="44701"/>
                </a:lnTo>
                <a:lnTo>
                  <a:pt x="118862" y="44105"/>
                </a:lnTo>
                <a:lnTo>
                  <a:pt x="118293" y="43708"/>
                </a:lnTo>
                <a:lnTo>
                  <a:pt x="117725" y="43509"/>
                </a:lnTo>
                <a:lnTo>
                  <a:pt x="116966" y="43311"/>
                </a:lnTo>
                <a:lnTo>
                  <a:pt x="115829" y="43112"/>
                </a:lnTo>
                <a:lnTo>
                  <a:pt x="79620" y="37549"/>
                </a:lnTo>
                <a:lnTo>
                  <a:pt x="63507" y="3178"/>
                </a:lnTo>
                <a:lnTo>
                  <a:pt x="62559" y="1788"/>
                </a:lnTo>
                <a:lnTo>
                  <a:pt x="61800" y="794"/>
                </a:lnTo>
                <a:lnTo>
                  <a:pt x="61042" y="198"/>
                </a:lnTo>
                <a:lnTo>
                  <a:pt x="59905" y="0"/>
                </a:lnTo>
                <a:lnTo>
                  <a:pt x="58957" y="198"/>
                </a:lnTo>
                <a:lnTo>
                  <a:pt x="57819" y="794"/>
                </a:lnTo>
                <a:lnTo>
                  <a:pt x="57061" y="1788"/>
                </a:lnTo>
                <a:lnTo>
                  <a:pt x="56303" y="3178"/>
                </a:lnTo>
                <a:lnTo>
                  <a:pt x="40189" y="37549"/>
                </a:lnTo>
                <a:lnTo>
                  <a:pt x="3791" y="43112"/>
                </a:lnTo>
                <a:lnTo>
                  <a:pt x="3033" y="43311"/>
                </a:lnTo>
                <a:lnTo>
                  <a:pt x="2274" y="43509"/>
                </a:lnTo>
                <a:lnTo>
                  <a:pt x="1327" y="43708"/>
                </a:lnTo>
                <a:lnTo>
                  <a:pt x="947" y="44105"/>
                </a:lnTo>
                <a:lnTo>
                  <a:pt x="379" y="44701"/>
                </a:lnTo>
                <a:lnTo>
                  <a:pt x="189" y="45298"/>
                </a:lnTo>
                <a:lnTo>
                  <a:pt x="0" y="45894"/>
                </a:lnTo>
                <a:lnTo>
                  <a:pt x="0" y="46490"/>
                </a:lnTo>
                <a:lnTo>
                  <a:pt x="0" y="47483"/>
                </a:lnTo>
                <a:lnTo>
                  <a:pt x="379" y="48278"/>
                </a:lnTo>
                <a:lnTo>
                  <a:pt x="947" y="49072"/>
                </a:lnTo>
                <a:lnTo>
                  <a:pt x="1516" y="50264"/>
                </a:lnTo>
                <a:lnTo>
                  <a:pt x="28056" y="77086"/>
                </a:lnTo>
                <a:lnTo>
                  <a:pt x="21611" y="114834"/>
                </a:lnTo>
                <a:lnTo>
                  <a:pt x="21611" y="115629"/>
                </a:lnTo>
                <a:lnTo>
                  <a:pt x="21611" y="116225"/>
                </a:lnTo>
                <a:lnTo>
                  <a:pt x="21611" y="116821"/>
                </a:lnTo>
                <a:lnTo>
                  <a:pt x="21800" y="117814"/>
                </a:lnTo>
                <a:lnTo>
                  <a:pt x="21990" y="118410"/>
                </a:lnTo>
                <a:lnTo>
                  <a:pt x="22369" y="118807"/>
                </a:lnTo>
                <a:lnTo>
                  <a:pt x="22748" y="119205"/>
                </a:lnTo>
                <a:lnTo>
                  <a:pt x="23317" y="119801"/>
                </a:lnTo>
                <a:lnTo>
                  <a:pt x="23886" y="120000"/>
                </a:lnTo>
                <a:lnTo>
                  <a:pt x="24454" y="120000"/>
                </a:lnTo>
                <a:lnTo>
                  <a:pt x="25971" y="119801"/>
                </a:lnTo>
                <a:lnTo>
                  <a:pt x="27677" y="119006"/>
                </a:lnTo>
                <a:lnTo>
                  <a:pt x="59905" y="101324"/>
                </a:lnTo>
                <a:lnTo>
                  <a:pt x="92322" y="119006"/>
                </a:lnTo>
                <a:lnTo>
                  <a:pt x="93649" y="119801"/>
                </a:lnTo>
                <a:lnTo>
                  <a:pt x="95165" y="120000"/>
                </a:lnTo>
                <a:lnTo>
                  <a:pt x="95734" y="120000"/>
                </a:lnTo>
                <a:lnTo>
                  <a:pt x="96492" y="119801"/>
                </a:lnTo>
                <a:lnTo>
                  <a:pt x="97061" y="119205"/>
                </a:lnTo>
                <a:lnTo>
                  <a:pt x="97440" y="118807"/>
                </a:lnTo>
                <a:lnTo>
                  <a:pt x="97630" y="118410"/>
                </a:lnTo>
                <a:lnTo>
                  <a:pt x="98009" y="117814"/>
                </a:lnTo>
                <a:lnTo>
                  <a:pt x="98009" y="116821"/>
                </a:lnTo>
                <a:lnTo>
                  <a:pt x="98009" y="116225"/>
                </a:lnTo>
                <a:lnTo>
                  <a:pt x="98009" y="115430"/>
                </a:lnTo>
                <a:lnTo>
                  <a:pt x="98009" y="114834"/>
                </a:lnTo>
                <a:lnTo>
                  <a:pt x="91943" y="77086"/>
                </a:lnTo>
                <a:lnTo>
                  <a:pt x="118104" y="50264"/>
                </a:lnTo>
                <a:lnTo>
                  <a:pt x="118862" y="49072"/>
                </a:lnTo>
                <a:lnTo>
                  <a:pt x="119620" y="48278"/>
                </a:lnTo>
                <a:lnTo>
                  <a:pt x="119810" y="47483"/>
                </a:lnTo>
                <a:lnTo>
                  <a:pt x="120000" y="46490"/>
                </a:lnTo>
                <a:close/>
              </a:path>
            </a:pathLst>
          </a:custGeom>
          <a:solidFill>
            <a:schemeClr val="bg1">
              <a:lumMod val="65000"/>
              <a:lumOff val="35000"/>
            </a:schemeClr>
          </a:solidFill>
          <a:ln>
            <a:noFill/>
          </a:ln>
        </p:spPr>
        <p:txBody>
          <a:bodyPr lIns="121898" tIns="60941" rIns="121898" bIns="60941"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33" name="Shape 2155">
            <a:extLst>
              <a:ext uri="{FF2B5EF4-FFF2-40B4-BE49-F238E27FC236}">
                <a16:creationId xmlns:a16="http://schemas.microsoft.com/office/drawing/2014/main" id="{395AA99A-BB98-0B46-AB7F-ADFDD36768AA}"/>
              </a:ext>
            </a:extLst>
          </p:cNvPr>
          <p:cNvSpPr/>
          <p:nvPr/>
        </p:nvSpPr>
        <p:spPr>
          <a:xfrm>
            <a:off x="9110135" y="5243995"/>
            <a:ext cx="262896" cy="251682"/>
          </a:xfrm>
          <a:custGeom>
            <a:avLst/>
            <a:gdLst/>
            <a:ahLst/>
            <a:cxnLst/>
            <a:rect l="0" t="0" r="0" b="0"/>
            <a:pathLst>
              <a:path w="120000" h="120000" extrusionOk="0">
                <a:moveTo>
                  <a:pt x="120000" y="46490"/>
                </a:moveTo>
                <a:lnTo>
                  <a:pt x="120000" y="45894"/>
                </a:lnTo>
                <a:lnTo>
                  <a:pt x="119810" y="45298"/>
                </a:lnTo>
                <a:lnTo>
                  <a:pt x="119241" y="44701"/>
                </a:lnTo>
                <a:lnTo>
                  <a:pt x="118862" y="44105"/>
                </a:lnTo>
                <a:lnTo>
                  <a:pt x="118293" y="43708"/>
                </a:lnTo>
                <a:lnTo>
                  <a:pt x="117725" y="43509"/>
                </a:lnTo>
                <a:lnTo>
                  <a:pt x="116966" y="43311"/>
                </a:lnTo>
                <a:lnTo>
                  <a:pt x="115829" y="43112"/>
                </a:lnTo>
                <a:lnTo>
                  <a:pt x="79620" y="37549"/>
                </a:lnTo>
                <a:lnTo>
                  <a:pt x="63507" y="3178"/>
                </a:lnTo>
                <a:lnTo>
                  <a:pt x="62559" y="1788"/>
                </a:lnTo>
                <a:lnTo>
                  <a:pt x="61800" y="794"/>
                </a:lnTo>
                <a:lnTo>
                  <a:pt x="61042" y="198"/>
                </a:lnTo>
                <a:lnTo>
                  <a:pt x="59905" y="0"/>
                </a:lnTo>
                <a:lnTo>
                  <a:pt x="58957" y="198"/>
                </a:lnTo>
                <a:lnTo>
                  <a:pt x="57819" y="794"/>
                </a:lnTo>
                <a:lnTo>
                  <a:pt x="57061" y="1788"/>
                </a:lnTo>
                <a:lnTo>
                  <a:pt x="56303" y="3178"/>
                </a:lnTo>
                <a:lnTo>
                  <a:pt x="40189" y="37549"/>
                </a:lnTo>
                <a:lnTo>
                  <a:pt x="3791" y="43112"/>
                </a:lnTo>
                <a:lnTo>
                  <a:pt x="3033" y="43311"/>
                </a:lnTo>
                <a:lnTo>
                  <a:pt x="2274" y="43509"/>
                </a:lnTo>
                <a:lnTo>
                  <a:pt x="1327" y="43708"/>
                </a:lnTo>
                <a:lnTo>
                  <a:pt x="947" y="44105"/>
                </a:lnTo>
                <a:lnTo>
                  <a:pt x="379" y="44701"/>
                </a:lnTo>
                <a:lnTo>
                  <a:pt x="189" y="45298"/>
                </a:lnTo>
                <a:lnTo>
                  <a:pt x="0" y="45894"/>
                </a:lnTo>
                <a:lnTo>
                  <a:pt x="0" y="46490"/>
                </a:lnTo>
                <a:lnTo>
                  <a:pt x="0" y="47483"/>
                </a:lnTo>
                <a:lnTo>
                  <a:pt x="379" y="48278"/>
                </a:lnTo>
                <a:lnTo>
                  <a:pt x="947" y="49072"/>
                </a:lnTo>
                <a:lnTo>
                  <a:pt x="1516" y="50264"/>
                </a:lnTo>
                <a:lnTo>
                  <a:pt x="28056" y="77086"/>
                </a:lnTo>
                <a:lnTo>
                  <a:pt x="21611" y="114834"/>
                </a:lnTo>
                <a:lnTo>
                  <a:pt x="21611" y="115629"/>
                </a:lnTo>
                <a:lnTo>
                  <a:pt x="21611" y="116225"/>
                </a:lnTo>
                <a:lnTo>
                  <a:pt x="21611" y="116821"/>
                </a:lnTo>
                <a:lnTo>
                  <a:pt x="21800" y="117814"/>
                </a:lnTo>
                <a:lnTo>
                  <a:pt x="21990" y="118410"/>
                </a:lnTo>
                <a:lnTo>
                  <a:pt x="22369" y="118807"/>
                </a:lnTo>
                <a:lnTo>
                  <a:pt x="22748" y="119205"/>
                </a:lnTo>
                <a:lnTo>
                  <a:pt x="23317" y="119801"/>
                </a:lnTo>
                <a:lnTo>
                  <a:pt x="23886" y="120000"/>
                </a:lnTo>
                <a:lnTo>
                  <a:pt x="24454" y="120000"/>
                </a:lnTo>
                <a:lnTo>
                  <a:pt x="25971" y="119801"/>
                </a:lnTo>
                <a:lnTo>
                  <a:pt x="27677" y="119006"/>
                </a:lnTo>
                <a:lnTo>
                  <a:pt x="59905" y="101324"/>
                </a:lnTo>
                <a:lnTo>
                  <a:pt x="92322" y="119006"/>
                </a:lnTo>
                <a:lnTo>
                  <a:pt x="93649" y="119801"/>
                </a:lnTo>
                <a:lnTo>
                  <a:pt x="95165" y="120000"/>
                </a:lnTo>
                <a:lnTo>
                  <a:pt x="95734" y="120000"/>
                </a:lnTo>
                <a:lnTo>
                  <a:pt x="96492" y="119801"/>
                </a:lnTo>
                <a:lnTo>
                  <a:pt x="97061" y="119205"/>
                </a:lnTo>
                <a:lnTo>
                  <a:pt x="97440" y="118807"/>
                </a:lnTo>
                <a:lnTo>
                  <a:pt x="97630" y="118410"/>
                </a:lnTo>
                <a:lnTo>
                  <a:pt x="98009" y="117814"/>
                </a:lnTo>
                <a:lnTo>
                  <a:pt x="98009" y="116821"/>
                </a:lnTo>
                <a:lnTo>
                  <a:pt x="98009" y="116225"/>
                </a:lnTo>
                <a:lnTo>
                  <a:pt x="98009" y="115430"/>
                </a:lnTo>
                <a:lnTo>
                  <a:pt x="98009" y="114834"/>
                </a:lnTo>
                <a:lnTo>
                  <a:pt x="91943" y="77086"/>
                </a:lnTo>
                <a:lnTo>
                  <a:pt x="118104" y="50264"/>
                </a:lnTo>
                <a:lnTo>
                  <a:pt x="118862" y="49072"/>
                </a:lnTo>
                <a:lnTo>
                  <a:pt x="119620" y="48278"/>
                </a:lnTo>
                <a:lnTo>
                  <a:pt x="119810" y="47483"/>
                </a:lnTo>
                <a:lnTo>
                  <a:pt x="120000" y="46490"/>
                </a:lnTo>
                <a:close/>
              </a:path>
            </a:pathLst>
          </a:custGeom>
          <a:solidFill>
            <a:schemeClr val="bg1">
              <a:lumMod val="65000"/>
              <a:lumOff val="35000"/>
            </a:schemeClr>
          </a:solidFill>
          <a:ln>
            <a:noFill/>
          </a:ln>
        </p:spPr>
        <p:txBody>
          <a:bodyPr lIns="121898" tIns="60941" rIns="121898" bIns="60941"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sz="1200">
              <a:solidFill>
                <a:srgbClr val="3F3F3F"/>
              </a:solidFill>
              <a:latin typeface="Calibri" panose="020F0502020204030204"/>
              <a:ea typeface="Calibri" panose="020F0502020204030204"/>
              <a:cs typeface="Calibri" panose="020F0502020204030204"/>
              <a:sym typeface="Calibri" panose="020F0502020204030204"/>
            </a:endParaRPr>
          </a:p>
        </p:txBody>
      </p:sp>
      <p:sp>
        <p:nvSpPr>
          <p:cNvPr id="34" name="Rectangle 11">
            <a:extLst>
              <a:ext uri="{FF2B5EF4-FFF2-40B4-BE49-F238E27FC236}">
                <a16:creationId xmlns:a16="http://schemas.microsoft.com/office/drawing/2014/main" id="{FF609E3F-9A7D-D94C-BBC1-19EB48F197F4}"/>
              </a:ext>
            </a:extLst>
          </p:cNvPr>
          <p:cNvSpPr/>
          <p:nvPr/>
        </p:nvSpPr>
        <p:spPr>
          <a:xfrm>
            <a:off x="3092722" y="2414759"/>
            <a:ext cx="1911994" cy="994568"/>
          </a:xfrm>
          <a:prstGeom prst="rect">
            <a:avLst/>
          </a:prstGeom>
        </p:spPr>
        <p:txBody>
          <a:bodyPr wrap="square">
            <a:spAutoFit/>
          </a:bodyPr>
          <a:lstStyle/>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TN: true negative</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FN: false negative</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FP: false positive</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TP: true positive</a:t>
            </a:r>
            <a:endParaRPr lang="zh-CN" altLang="en-US" sz="1200" dirty="0">
              <a:solidFill>
                <a:schemeClr val="bg1">
                  <a:lumMod val="50000"/>
                  <a:lumOff val="50000"/>
                </a:schemeClr>
              </a:solidFill>
              <a:latin typeface="微软雅黑" panose="020B0503020204020204" pitchFamily="34" charset="-122"/>
              <a:ea typeface="微软雅黑" panose="020B0503020204020204" pitchFamily="34" charset="-122"/>
            </a:endParaRPr>
          </a:p>
        </p:txBody>
      </p:sp>
      <p:sp>
        <p:nvSpPr>
          <p:cNvPr id="35" name="Rectangle 11">
            <a:extLst>
              <a:ext uri="{FF2B5EF4-FFF2-40B4-BE49-F238E27FC236}">
                <a16:creationId xmlns:a16="http://schemas.microsoft.com/office/drawing/2014/main" id="{6DE60028-FDAC-9E44-B144-12B354C334ED}"/>
              </a:ext>
            </a:extLst>
          </p:cNvPr>
          <p:cNvSpPr/>
          <p:nvPr/>
        </p:nvSpPr>
        <p:spPr>
          <a:xfrm>
            <a:off x="3045741" y="2061692"/>
            <a:ext cx="2083893" cy="372025"/>
          </a:xfrm>
          <a:prstGeom prst="rect">
            <a:avLst/>
          </a:prstGeom>
        </p:spPr>
        <p:txBody>
          <a:bodyPr wrap="square">
            <a:spAutoFit/>
          </a:bodyPr>
          <a:lstStyle/>
          <a:p>
            <a:pPr algn="r">
              <a:lnSpc>
                <a:spcPct val="125000"/>
              </a:lnSpc>
            </a:pPr>
            <a:r>
              <a:rPr lang="en-US" altLang="zh-CN"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Confusion Matrix</a:t>
            </a:r>
            <a:endParaRPr lang="zh-CN" altLang="en-US"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36" name="Rectangle 11">
            <a:extLst>
              <a:ext uri="{FF2B5EF4-FFF2-40B4-BE49-F238E27FC236}">
                <a16:creationId xmlns:a16="http://schemas.microsoft.com/office/drawing/2014/main" id="{8AD53C3B-0ACF-2741-81BF-B8AF9F049A10}"/>
              </a:ext>
            </a:extLst>
          </p:cNvPr>
          <p:cNvSpPr/>
          <p:nvPr/>
        </p:nvSpPr>
        <p:spPr>
          <a:xfrm>
            <a:off x="3045741" y="4373117"/>
            <a:ext cx="3088576" cy="763735"/>
          </a:xfrm>
          <a:prstGeom prst="rect">
            <a:avLst/>
          </a:prstGeom>
        </p:spPr>
        <p:txBody>
          <a:bodyPr wrap="square">
            <a:spAutoFit/>
          </a:bodyPr>
          <a:lstStyle/>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simplest measure</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Sensitive to  imbalance of the samples</a:t>
            </a:r>
            <a:endParaRPr lang="zh-CN" altLang="en-US" sz="1200" dirty="0">
              <a:solidFill>
                <a:schemeClr val="bg1">
                  <a:lumMod val="50000"/>
                  <a:lumOff val="50000"/>
                </a:schemeClr>
              </a:solidFill>
              <a:latin typeface="微软雅黑" panose="020B0503020204020204" pitchFamily="34" charset="-122"/>
              <a:ea typeface="微软雅黑" panose="020B0503020204020204" pitchFamily="34" charset="-122"/>
            </a:endParaRPr>
          </a:p>
        </p:txBody>
      </p:sp>
      <p:sp>
        <p:nvSpPr>
          <p:cNvPr id="37" name="Rectangle 11">
            <a:extLst>
              <a:ext uri="{FF2B5EF4-FFF2-40B4-BE49-F238E27FC236}">
                <a16:creationId xmlns:a16="http://schemas.microsoft.com/office/drawing/2014/main" id="{DDFE8EE2-0D9D-B846-BA06-75F044AFE39C}"/>
              </a:ext>
            </a:extLst>
          </p:cNvPr>
          <p:cNvSpPr/>
          <p:nvPr/>
        </p:nvSpPr>
        <p:spPr>
          <a:xfrm>
            <a:off x="2770698" y="4053773"/>
            <a:ext cx="1379318" cy="372025"/>
          </a:xfrm>
          <a:prstGeom prst="rect">
            <a:avLst/>
          </a:prstGeom>
        </p:spPr>
        <p:txBody>
          <a:bodyPr wrap="square">
            <a:spAutoFit/>
          </a:bodyPr>
          <a:lstStyle/>
          <a:p>
            <a:pPr algn="r">
              <a:lnSpc>
                <a:spcPct val="125000"/>
              </a:lnSpc>
            </a:pPr>
            <a:r>
              <a:rPr lang="en-US" altLang="zh-CN"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Accuracy</a:t>
            </a:r>
            <a:endParaRPr lang="zh-CN" altLang="en-US"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0" name="Rectangle 11">
            <a:extLst>
              <a:ext uri="{FF2B5EF4-FFF2-40B4-BE49-F238E27FC236}">
                <a16:creationId xmlns:a16="http://schemas.microsoft.com/office/drawing/2014/main" id="{FF609E3F-9A7D-D94C-BBC1-19EB48F197F4}"/>
              </a:ext>
            </a:extLst>
          </p:cNvPr>
          <p:cNvSpPr/>
          <p:nvPr/>
        </p:nvSpPr>
        <p:spPr>
          <a:xfrm>
            <a:off x="9499029" y="5158450"/>
            <a:ext cx="2477163" cy="99456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Independence of class distribution</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Closer to  top left, the better</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From 0 to 1, worst to best</a:t>
            </a:r>
          </a:p>
        </p:txBody>
      </p:sp>
      <p:sp>
        <p:nvSpPr>
          <p:cNvPr id="41" name="Rectangle 11">
            <a:extLst>
              <a:ext uri="{FF2B5EF4-FFF2-40B4-BE49-F238E27FC236}">
                <a16:creationId xmlns:a16="http://schemas.microsoft.com/office/drawing/2014/main" id="{6DE60028-FDAC-9E44-B144-12B354C334ED}"/>
              </a:ext>
            </a:extLst>
          </p:cNvPr>
          <p:cNvSpPr/>
          <p:nvPr/>
        </p:nvSpPr>
        <p:spPr>
          <a:xfrm>
            <a:off x="9499029" y="4792865"/>
            <a:ext cx="1460310" cy="372025"/>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lnSpc>
                <a:spcPct val="125000"/>
              </a:lnSpc>
            </a:pPr>
            <a:r>
              <a:rPr lang="en-US" altLang="zh-CN"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ROC / AUC</a:t>
            </a:r>
            <a:endParaRPr lang="zh-CN" altLang="en-US"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3" name="Rectangle 11">
            <a:extLst>
              <a:ext uri="{FF2B5EF4-FFF2-40B4-BE49-F238E27FC236}">
                <a16:creationId xmlns:a16="http://schemas.microsoft.com/office/drawing/2014/main" id="{1DCCF554-98A2-6648-9D87-9D19EED36D1A}"/>
              </a:ext>
            </a:extLst>
          </p:cNvPr>
          <p:cNvSpPr/>
          <p:nvPr/>
        </p:nvSpPr>
        <p:spPr>
          <a:xfrm>
            <a:off x="9080408" y="1805833"/>
            <a:ext cx="3108544" cy="372025"/>
          </a:xfrm>
          <a:prstGeom prst="rect">
            <a:avLst/>
          </a:prstGeom>
        </p:spPr>
        <p:txBody>
          <a:bodyPr wrap="square">
            <a:spAutoFit/>
          </a:bodyPr>
          <a:lstStyle/>
          <a:p>
            <a:pPr algn="r">
              <a:lnSpc>
                <a:spcPct val="125000"/>
              </a:lnSpc>
            </a:pPr>
            <a:r>
              <a:rPr lang="en-US" altLang="zh-CN"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rPr>
              <a:t>Precision / Recall / F1-Score</a:t>
            </a:r>
            <a:endParaRPr lang="zh-CN" altLang="en-US" sz="1600" b="1" dirty="0">
              <a:solidFill>
                <a:schemeClr val="bg1">
                  <a:lumMod val="65000"/>
                  <a:lumOff val="3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46" name="Rectangle 11">
            <a:extLst>
              <a:ext uri="{FF2B5EF4-FFF2-40B4-BE49-F238E27FC236}">
                <a16:creationId xmlns:a16="http://schemas.microsoft.com/office/drawing/2014/main" id="{2EE2020D-B423-D548-BF12-8E5E5BF18A10}"/>
              </a:ext>
            </a:extLst>
          </p:cNvPr>
          <p:cNvSpPr/>
          <p:nvPr/>
        </p:nvSpPr>
        <p:spPr>
          <a:xfrm>
            <a:off x="9490662" y="2181852"/>
            <a:ext cx="2294772" cy="2148730"/>
          </a:xfrm>
          <a:prstGeom prst="rect">
            <a:avLst/>
          </a:prstGeom>
        </p:spPr>
        <p:txBody>
          <a:bodyPr wrap="square">
            <a:spAutoFit/>
          </a:bodyPr>
          <a:lstStyle/>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how many the positive predictions predicted by the binary classifier are accurate</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how many real positive samples are found out by the binary classifier</a:t>
            </a:r>
          </a:p>
          <a:p>
            <a:pPr marL="171450" indent="-171450">
              <a:lnSpc>
                <a:spcPct val="125000"/>
              </a:lnSpc>
              <a:buFont typeface="Arial" panose="020B0604020202020204" pitchFamily="34" charset="0"/>
              <a:buChar char="•"/>
            </a:pPr>
            <a:r>
              <a:rPr lang="en-US" altLang="zh-CN" sz="1200" dirty="0">
                <a:solidFill>
                  <a:schemeClr val="bg1">
                    <a:lumMod val="50000"/>
                    <a:lumOff val="50000"/>
                  </a:schemeClr>
                </a:solidFill>
                <a:latin typeface="微软雅黑" panose="020B0503020204020204" pitchFamily="34" charset="-122"/>
                <a:ea typeface="微软雅黑" panose="020B0503020204020204" pitchFamily="34" charset="-122"/>
              </a:rPr>
              <a:t>balance two contradictory measures</a:t>
            </a:r>
          </a:p>
        </p:txBody>
      </p:sp>
    </p:spTree>
    <p:extLst>
      <p:ext uri="{BB962C8B-B14F-4D97-AF65-F5344CB8AC3E}">
        <p14:creationId xmlns:p14="http://schemas.microsoft.com/office/powerpoint/2010/main" val="8811224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linds(horizontal)">
                                      <p:cBhvr>
                                        <p:cTn id="7" dur="500"/>
                                        <p:tgtEl>
                                          <p:spTgt spid="34"/>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blinds(horizontal)">
                                      <p:cBhvr>
                                        <p:cTn id="10" dur="500"/>
                                        <p:tgtEl>
                                          <p:spTgt spid="3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blinds(horizontal)">
                                      <p:cBhvr>
                                        <p:cTn id="13" dur="500"/>
                                        <p:tgtEl>
                                          <p:spTgt spid="36"/>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linds(horizontal)">
                                      <p:cBhvr>
                                        <p:cTn id="16" dur="500"/>
                                        <p:tgtEl>
                                          <p:spTgt spid="37"/>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blinds(horizontal)">
                                      <p:cBhvr>
                                        <p:cTn id="19" dur="500"/>
                                        <p:tgtEl>
                                          <p:spTgt spid="43"/>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blinds(horizontal)">
                                      <p:cBhvr>
                                        <p:cTn id="22" dur="500"/>
                                        <p:tgtEl>
                                          <p:spTgt spid="46"/>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linds(horizontal)">
                                      <p:cBhvr>
                                        <p:cTn id="25" dur="500"/>
                                        <p:tgtEl>
                                          <p:spTgt spid="41"/>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linds(horizontal)">
                                      <p:cBhvr>
                                        <p:cTn id="28"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36" grpId="0"/>
      <p:bldP spid="37" grpId="0"/>
      <p:bldP spid="40" grpId="0"/>
      <p:bldP spid="41" grpId="0"/>
      <p:bldP spid="43" grpId="0"/>
      <p:bldP spid="46" grpId="0"/>
    </p:bldLst>
  </p:timing>
</p:sld>
</file>

<file path=ppt/theme/theme1.xml><?xml version="1.0" encoding="utf-8"?>
<a:theme xmlns:a="http://schemas.openxmlformats.org/drawingml/2006/main" name="InterweaveVTI">
  <a:themeElements>
    <a:clrScheme name="Interweave-R1">
      <a:dk1>
        <a:srgbClr val="000000"/>
      </a:dk1>
      <a:lt1>
        <a:srgbClr val="FFFFFF"/>
      </a:lt1>
      <a:dk2>
        <a:srgbClr val="292C2D"/>
      </a:dk2>
      <a:lt2>
        <a:srgbClr val="DDDEDD"/>
      </a:lt2>
      <a:accent1>
        <a:srgbClr val="0BA5E8"/>
      </a:accent1>
      <a:accent2>
        <a:srgbClr val="5066E1"/>
      </a:accent2>
      <a:accent3>
        <a:srgbClr val="894EC0"/>
      </a:accent3>
      <a:accent4>
        <a:srgbClr val="E54196"/>
      </a:accent4>
      <a:accent5>
        <a:srgbClr val="BE4449"/>
      </a:accent5>
      <a:accent6>
        <a:srgbClr val="F55822"/>
      </a:accent6>
      <a:hlink>
        <a:srgbClr val="C22DD8"/>
      </a:hlink>
      <a:folHlink>
        <a:srgbClr val="737F82"/>
      </a:folHlink>
    </a:clrScheme>
    <a:fontScheme name="Interweave">
      <a:majorFont>
        <a:latin typeface="Neue Haas Grotesk Text Pro"/>
        <a:ea typeface=""/>
        <a:cs typeface=""/>
      </a:majorFont>
      <a:minorFont>
        <a:latin typeface="Neue Haas Grotesk Tex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rweaveVTI" id="{2A5AE21D-FC75-4AD0-BC12-FA563BC24905}" vid="{9A4A41B8-EB69-44BB-8E15-B517E25CF8C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8703</TotalTime>
  <Words>2077</Words>
  <Application>Microsoft Macintosh PowerPoint</Application>
  <PresentationFormat>宽屏</PresentationFormat>
  <Paragraphs>170</Paragraphs>
  <Slides>24</Slides>
  <Notes>20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微软雅黑</vt:lpstr>
      <vt:lpstr>Computer Modern</vt:lpstr>
      <vt:lpstr>LMSans10</vt:lpstr>
      <vt:lpstr>Arial</vt:lpstr>
      <vt:lpstr>Calibri</vt:lpstr>
      <vt:lpstr>Helvetica</vt:lpstr>
      <vt:lpstr>Neue Haas Grotesk Text Pro</vt:lpstr>
      <vt:lpstr>InterweaveVTI</vt:lpstr>
      <vt:lpstr>Forecasting Induced Seismicity in Oklahoma</vt:lpstr>
      <vt:lpstr>PROJECT INTRODUCTION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lpstr>Appendix (radius mode result)</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 zhiyong</dc:creator>
  <cp:lastModifiedBy>liu zhiyong</cp:lastModifiedBy>
  <cp:revision>10</cp:revision>
  <dcterms:created xsi:type="dcterms:W3CDTF">2021-08-30T13:32:26Z</dcterms:created>
  <dcterms:modified xsi:type="dcterms:W3CDTF">2021-09-06T07:54:14Z</dcterms:modified>
</cp:coreProperties>
</file>